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sldIdLst>
    <p:sldId id="289" r:id="rId5"/>
    <p:sldId id="304" r:id="rId6"/>
    <p:sldId id="306" r:id="rId7"/>
    <p:sldId id="307" r:id="rId8"/>
    <p:sldId id="293" r:id="rId9"/>
    <p:sldId id="381" r:id="rId10"/>
    <p:sldId id="382" r:id="rId11"/>
    <p:sldId id="383" r:id="rId12"/>
    <p:sldId id="384" r:id="rId13"/>
    <p:sldId id="385" r:id="rId14"/>
    <p:sldId id="313" r:id="rId15"/>
    <p:sldId id="389" r:id="rId16"/>
    <p:sldId id="350" r:id="rId17"/>
    <p:sldId id="390" r:id="rId18"/>
    <p:sldId id="391" r:id="rId19"/>
    <p:sldId id="392" r:id="rId20"/>
    <p:sldId id="393" r:id="rId21"/>
    <p:sldId id="379" r:id="rId22"/>
    <p:sldId id="386" r:id="rId23"/>
    <p:sldId id="408" r:id="rId24"/>
    <p:sldId id="409" r:id="rId25"/>
    <p:sldId id="387" r:id="rId26"/>
    <p:sldId id="388" r:id="rId27"/>
    <p:sldId id="394" r:id="rId28"/>
    <p:sldId id="395" r:id="rId29"/>
    <p:sldId id="396" r:id="rId30"/>
    <p:sldId id="397" r:id="rId31"/>
    <p:sldId id="398" r:id="rId32"/>
    <p:sldId id="399" r:id="rId33"/>
    <p:sldId id="400" r:id="rId34"/>
    <p:sldId id="401" r:id="rId35"/>
    <p:sldId id="402" r:id="rId36"/>
    <p:sldId id="403" r:id="rId37"/>
    <p:sldId id="404" r:id="rId38"/>
    <p:sldId id="405" r:id="rId39"/>
    <p:sldId id="380" r:id="rId40"/>
    <p:sldId id="322" r:id="rId41"/>
    <p:sldId id="314"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544A"/>
    <a:srgbClr val="BA4B06"/>
    <a:srgbClr val="E49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39" autoAdjust="0"/>
    <p:restoredTop sz="76335" autoAdjust="0"/>
  </p:normalViewPr>
  <p:slideViewPr>
    <p:cSldViewPr snapToGrid="0">
      <p:cViewPr>
        <p:scale>
          <a:sx n="61" d="100"/>
          <a:sy n="61" d="100"/>
        </p:scale>
        <p:origin x="-1074" y="-1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AA396-D53E-40B6-937F-69CB41D210C3}" type="datetimeFigureOut">
              <a:rPr lang="fr-FR" smtClean="0"/>
              <a:pPr/>
              <a:t>18/09/2020</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446988-CF4B-4CF2-81FD-C401E6E65EED}" type="slidenum">
              <a:rPr lang="fr-FR" smtClean="0"/>
              <a:pPr/>
              <a:t>‹N°›</a:t>
            </a:fld>
            <a:endParaRPr lang="fr-FR"/>
          </a:p>
        </p:txBody>
      </p:sp>
    </p:spTree>
    <p:extLst>
      <p:ext uri="{BB962C8B-B14F-4D97-AF65-F5344CB8AC3E}">
        <p14:creationId xmlns:p14="http://schemas.microsoft.com/office/powerpoint/2010/main" val="1425164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a:solidFill>
                  <a:schemeClr val="tx1"/>
                </a:solidFill>
                <a:latin typeface="+mn-lt"/>
                <a:ea typeface="+mn-ea"/>
                <a:cs typeface="+mn-cs"/>
              </a:rPr>
              <a:t>Bonjour mesdames et messieurs, les membres du jury,</a:t>
            </a:r>
          </a:p>
          <a:p>
            <a:r>
              <a:rPr lang="fr-FR" sz="1200" kern="1200" dirty="0">
                <a:solidFill>
                  <a:schemeClr val="tx1"/>
                </a:solidFill>
                <a:latin typeface="+mn-lt"/>
                <a:ea typeface="+mn-ea"/>
                <a:cs typeface="+mn-cs"/>
              </a:rPr>
              <a:t>Nous tenons tout d’abord à vous remercier pour l’intérêt que vous avez bien voulu porter à notre travail en acceptant de faire partie de ce jury.</a:t>
            </a:r>
          </a:p>
          <a:p>
            <a:r>
              <a:rPr lang="fr-FR" sz="1200" kern="1200" dirty="0">
                <a:solidFill>
                  <a:schemeClr val="tx1"/>
                </a:solidFill>
                <a:latin typeface="+mn-lt"/>
                <a:ea typeface="+mn-ea"/>
                <a:cs typeface="+mn-cs"/>
              </a:rPr>
              <a:t>Permettez moi de vous </a:t>
            </a:r>
            <a:r>
              <a:rPr lang="fr-FR" sz="1200" kern="1200" dirty="0" err="1">
                <a:solidFill>
                  <a:schemeClr val="tx1"/>
                </a:solidFill>
                <a:latin typeface="+mn-lt"/>
                <a:ea typeface="+mn-ea"/>
                <a:cs typeface="+mn-cs"/>
              </a:rPr>
              <a:t>presenter</a:t>
            </a:r>
            <a:r>
              <a:rPr lang="fr-FR" sz="1200" kern="1200" dirty="0">
                <a:solidFill>
                  <a:schemeClr val="tx1"/>
                </a:solidFill>
                <a:latin typeface="+mn-lt"/>
                <a:ea typeface="+mn-ea"/>
                <a:cs typeface="+mn-cs"/>
              </a:rPr>
              <a:t> les membres de groupe :</a:t>
            </a:r>
            <a:r>
              <a:rPr lang="fr-FR" sz="1200" kern="1200" dirty="0" err="1">
                <a:solidFill>
                  <a:schemeClr val="tx1"/>
                </a:solidFill>
                <a:latin typeface="+mn-lt"/>
                <a:ea typeface="+mn-ea"/>
                <a:cs typeface="+mn-cs"/>
              </a:rPr>
              <a:t>Touil</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zouheir</a:t>
            </a:r>
            <a:r>
              <a:rPr lang="fr-FR" sz="1200" kern="1200" dirty="0">
                <a:solidFill>
                  <a:schemeClr val="tx1"/>
                </a:solidFill>
                <a:latin typeface="+mn-lt"/>
                <a:ea typeface="+mn-ea"/>
                <a:cs typeface="+mn-cs"/>
              </a:rPr>
              <a:t> , </a:t>
            </a:r>
            <a:r>
              <a:rPr lang="fr-FR" sz="1200" kern="1200" dirty="0" err="1">
                <a:solidFill>
                  <a:schemeClr val="tx1"/>
                </a:solidFill>
                <a:latin typeface="+mn-lt"/>
                <a:ea typeface="+mn-ea"/>
                <a:cs typeface="+mn-cs"/>
              </a:rPr>
              <a:t>khalil</a:t>
            </a:r>
            <a:r>
              <a:rPr lang="fr-FR" sz="1200" kern="1200" baseline="0" dirty="0">
                <a:solidFill>
                  <a:schemeClr val="tx1"/>
                </a:solidFill>
                <a:latin typeface="+mn-lt"/>
                <a:ea typeface="+mn-ea"/>
                <a:cs typeface="+mn-cs"/>
              </a:rPr>
              <a:t> </a:t>
            </a:r>
            <a:r>
              <a:rPr lang="fr-FR" sz="1200" kern="1200" baseline="0" dirty="0" err="1">
                <a:solidFill>
                  <a:schemeClr val="tx1"/>
                </a:solidFill>
                <a:latin typeface="+mn-lt"/>
                <a:ea typeface="+mn-ea"/>
                <a:cs typeface="+mn-cs"/>
              </a:rPr>
              <a:t>balga</a:t>
            </a:r>
            <a:r>
              <a:rPr lang="fr-FR" sz="1200" kern="1200" baseline="0" dirty="0">
                <a:solidFill>
                  <a:schemeClr val="tx1"/>
                </a:solidFill>
                <a:latin typeface="+mn-lt"/>
                <a:ea typeface="+mn-ea"/>
                <a:cs typeface="+mn-cs"/>
              </a:rPr>
              <a:t>, AIT AZIZ AMINA, Kassel </a:t>
            </a:r>
            <a:r>
              <a:rPr lang="fr-FR" sz="1200" kern="1200" baseline="0" dirty="0" err="1">
                <a:solidFill>
                  <a:schemeClr val="tx1"/>
                </a:solidFill>
                <a:latin typeface="+mn-lt"/>
                <a:ea typeface="+mn-ea"/>
                <a:cs typeface="+mn-cs"/>
              </a:rPr>
              <a:t>mohammed</a:t>
            </a:r>
            <a:r>
              <a:rPr lang="fr-FR" sz="1200" kern="1200" baseline="0" dirty="0">
                <a:solidFill>
                  <a:schemeClr val="tx1"/>
                </a:solidFill>
                <a:latin typeface="+mn-lt"/>
                <a:ea typeface="+mn-ea"/>
                <a:cs typeface="+mn-cs"/>
              </a:rPr>
              <a:t> </a:t>
            </a:r>
            <a:r>
              <a:rPr lang="fr-FR" sz="1200" kern="1200" baseline="0" dirty="0" err="1">
                <a:solidFill>
                  <a:schemeClr val="tx1"/>
                </a:solidFill>
                <a:latin typeface="+mn-lt"/>
                <a:ea typeface="+mn-ea"/>
                <a:cs typeface="+mn-cs"/>
              </a:rPr>
              <a:t>Issam</a:t>
            </a:r>
            <a:r>
              <a:rPr lang="fr-FR" sz="1200" kern="1200" baseline="0" dirty="0">
                <a:solidFill>
                  <a:schemeClr val="tx1"/>
                </a:solidFill>
                <a:latin typeface="+mn-lt"/>
                <a:ea typeface="+mn-ea"/>
                <a:cs typeface="+mn-cs"/>
              </a:rPr>
              <a:t>, </a:t>
            </a:r>
            <a:r>
              <a:rPr lang="fr-FR" sz="1200" kern="1200" baseline="0" dirty="0" err="1">
                <a:solidFill>
                  <a:schemeClr val="tx1"/>
                </a:solidFill>
                <a:latin typeface="+mn-lt"/>
                <a:ea typeface="+mn-ea"/>
                <a:cs typeface="+mn-cs"/>
              </a:rPr>
              <a:t>Majni</a:t>
            </a:r>
            <a:r>
              <a:rPr lang="fr-FR" sz="1200" kern="1200" baseline="0" dirty="0">
                <a:solidFill>
                  <a:schemeClr val="tx1"/>
                </a:solidFill>
                <a:latin typeface="+mn-lt"/>
                <a:ea typeface="+mn-ea"/>
                <a:cs typeface="+mn-cs"/>
              </a:rPr>
              <a:t> </a:t>
            </a:r>
            <a:r>
              <a:rPr lang="fr-FR" sz="1200" kern="1200" baseline="0" dirty="0" err="1">
                <a:solidFill>
                  <a:schemeClr val="tx1"/>
                </a:solidFill>
                <a:latin typeface="+mn-lt"/>
                <a:ea typeface="+mn-ea"/>
                <a:cs typeface="+mn-cs"/>
              </a:rPr>
              <a:t>NAWAl</a:t>
            </a:r>
            <a:r>
              <a:rPr lang="fr-FR" sz="1200" kern="1200" baseline="0" dirty="0">
                <a:solidFill>
                  <a:schemeClr val="tx1"/>
                </a:solidFill>
                <a:latin typeface="+mn-lt"/>
                <a:ea typeface="+mn-ea"/>
                <a:cs typeface="+mn-cs"/>
              </a:rPr>
              <a:t>, AKOUCH OUMAYMA</a:t>
            </a:r>
            <a:endParaRPr lang="fr-FR"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C446988-CF4B-4CF2-81FD-C401E6E65EED}" type="slidenum">
              <a:rPr lang="fr-FR" smtClean="0"/>
              <a:pPr/>
              <a:t>1</a:t>
            </a:fld>
            <a:endParaRPr lang="fr-FR"/>
          </a:p>
        </p:txBody>
      </p:sp>
    </p:spTree>
    <p:extLst>
      <p:ext uri="{BB962C8B-B14F-4D97-AF65-F5344CB8AC3E}">
        <p14:creationId xmlns:p14="http://schemas.microsoft.com/office/powerpoint/2010/main" val="2968805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u="sng" kern="1200" dirty="0">
                <a:solidFill>
                  <a:schemeClr val="tx1"/>
                </a:solidFill>
                <a:effectLst/>
                <a:latin typeface="+mn-lt"/>
                <a:ea typeface="+mn-ea"/>
                <a:cs typeface="+mn-cs"/>
              </a:rPr>
              <a:t>Concernant le premier facteur</a:t>
            </a:r>
            <a:r>
              <a:rPr lang="fr-FR" sz="1200" kern="1200" dirty="0">
                <a:solidFill>
                  <a:schemeClr val="tx1"/>
                </a:solidFill>
                <a:effectLst/>
                <a:latin typeface="+mn-lt"/>
                <a:ea typeface="+mn-ea"/>
                <a:cs typeface="+mn-cs"/>
              </a:rPr>
              <a:t> et comme vs pouvez remarquer sur le graphe, le nombre d’utilisateurs du </a:t>
            </a:r>
            <a:r>
              <a:rPr lang="fr-FR" sz="1200" kern="1200" baseline="0" dirty="0">
                <a:solidFill>
                  <a:schemeClr val="tx1"/>
                </a:solidFill>
                <a:effectLst/>
                <a:latin typeface="+mn-lt"/>
                <a:ea typeface="+mn-ea"/>
                <a:cs typeface="+mn-cs"/>
              </a:rPr>
              <a:t> </a:t>
            </a:r>
            <a:r>
              <a:rPr lang="fr-FR" sz="1200" kern="1200" baseline="0" dirty="0" err="1">
                <a:solidFill>
                  <a:schemeClr val="tx1"/>
                </a:solidFill>
                <a:effectLst/>
                <a:latin typeface="+mn-lt"/>
                <a:ea typeface="+mn-ea"/>
                <a:cs typeface="+mn-cs"/>
              </a:rPr>
              <a:t>Laravel</a:t>
            </a:r>
            <a:r>
              <a:rPr lang="fr-FR" sz="1200" kern="1200" dirty="0">
                <a:solidFill>
                  <a:schemeClr val="tx1"/>
                </a:solidFill>
                <a:effectLst/>
                <a:latin typeface="+mn-lt"/>
                <a:ea typeface="+mn-ea"/>
                <a:cs typeface="+mn-cs"/>
              </a:rPr>
              <a:t> dépasse largement celui du SYMFONY.</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r>
              <a:rPr lang="fr-FR" sz="1200" b="0" i="0" kern="1200" dirty="0" err="1">
                <a:solidFill>
                  <a:schemeClr val="tx1"/>
                </a:solidFill>
                <a:effectLst/>
                <a:latin typeface="+mn-lt"/>
                <a:ea typeface="+mn-ea"/>
                <a:cs typeface="+mn-cs"/>
              </a:rPr>
              <a:t>Symfony</a:t>
            </a:r>
            <a:r>
              <a:rPr lang="fr-FR" sz="1200" b="0" i="0" kern="1200" dirty="0">
                <a:solidFill>
                  <a:schemeClr val="tx1"/>
                </a:solidFill>
                <a:effectLst/>
                <a:latin typeface="+mn-lt"/>
                <a:ea typeface="+mn-ea"/>
                <a:cs typeface="+mn-cs"/>
              </a:rPr>
              <a:t> est un </a:t>
            </a:r>
            <a:r>
              <a:rPr lang="fr-FR" sz="1200" b="0" i="0" kern="1200" dirty="0" err="1">
                <a:solidFill>
                  <a:schemeClr val="tx1"/>
                </a:solidFill>
                <a:effectLst/>
                <a:latin typeface="+mn-lt"/>
                <a:ea typeface="+mn-ea"/>
                <a:cs typeface="+mn-cs"/>
              </a:rPr>
              <a:t>framework</a:t>
            </a:r>
            <a:r>
              <a:rPr lang="fr-FR" sz="1200" b="0" i="0" kern="1200" dirty="0">
                <a:solidFill>
                  <a:schemeClr val="tx1"/>
                </a:solidFill>
                <a:effectLst/>
                <a:latin typeface="+mn-lt"/>
                <a:ea typeface="+mn-ea"/>
                <a:cs typeface="+mn-cs"/>
              </a:rPr>
              <a:t> français. </a:t>
            </a:r>
            <a:r>
              <a:rPr lang="fr-FR" sz="1200" b="0" i="0" kern="1200" dirty="0" err="1">
                <a:solidFill>
                  <a:schemeClr val="tx1"/>
                </a:solidFill>
                <a:effectLst/>
                <a:latin typeface="+mn-lt"/>
                <a:ea typeface="+mn-ea"/>
                <a:cs typeface="+mn-cs"/>
              </a:rPr>
              <a:t>Laravel</a:t>
            </a:r>
            <a:r>
              <a:rPr lang="fr-FR" sz="1200" b="0" i="0" kern="1200" dirty="0">
                <a:solidFill>
                  <a:schemeClr val="tx1"/>
                </a:solidFill>
                <a:effectLst/>
                <a:latin typeface="+mn-lt"/>
                <a:ea typeface="+mn-ea"/>
                <a:cs typeface="+mn-cs"/>
              </a:rPr>
              <a:t> est américain. Ainsi, </a:t>
            </a:r>
            <a:r>
              <a:rPr lang="fr-FR" sz="1200" b="0" i="0" kern="1200" dirty="0" err="1">
                <a:solidFill>
                  <a:schemeClr val="tx1"/>
                </a:solidFill>
                <a:effectLst/>
                <a:latin typeface="+mn-lt"/>
                <a:ea typeface="+mn-ea"/>
                <a:cs typeface="+mn-cs"/>
              </a:rPr>
              <a:t>Laravel</a:t>
            </a:r>
            <a:r>
              <a:rPr lang="fr-FR" sz="1200" b="0" i="0" kern="1200" dirty="0">
                <a:solidFill>
                  <a:schemeClr val="tx1"/>
                </a:solidFill>
                <a:effectLst/>
                <a:latin typeface="+mn-lt"/>
                <a:ea typeface="+mn-ea"/>
                <a:cs typeface="+mn-cs"/>
              </a:rPr>
              <a:t> est beaucoup plus utilisé </a:t>
            </a:r>
            <a:r>
              <a:rPr lang="fr-FR" sz="1200" b="1" i="0" kern="1200" dirty="0">
                <a:solidFill>
                  <a:schemeClr val="tx1"/>
                </a:solidFill>
                <a:effectLst/>
                <a:latin typeface="+mn-lt"/>
                <a:ea typeface="+mn-ea"/>
                <a:cs typeface="+mn-cs"/>
              </a:rPr>
              <a:t>niveau monde</a:t>
            </a:r>
            <a:r>
              <a:rPr lang="fr-FR" sz="1200" b="0" i="0" kern="1200" dirty="0">
                <a:solidFill>
                  <a:schemeClr val="tx1"/>
                </a:solidFill>
                <a:effectLst/>
                <a:latin typeface="+mn-lt"/>
                <a:ea typeface="+mn-ea"/>
                <a:cs typeface="+mn-cs"/>
              </a:rPr>
              <a:t> que </a:t>
            </a:r>
            <a:r>
              <a:rPr lang="fr-FR" sz="1200" b="0" i="0" kern="1200" dirty="0" err="1">
                <a:solidFill>
                  <a:schemeClr val="tx1"/>
                </a:solidFill>
                <a:effectLst/>
                <a:latin typeface="+mn-lt"/>
                <a:ea typeface="+mn-ea"/>
                <a:cs typeface="+mn-cs"/>
              </a:rPr>
              <a:t>Symfony</a:t>
            </a:r>
            <a:r>
              <a:rPr lang="fr-FR" sz="1200" b="0" i="0" kern="1200" dirty="0">
                <a:solidFill>
                  <a:schemeClr val="tx1"/>
                </a:solidFill>
                <a:effectLst/>
                <a:latin typeface="+mn-lt"/>
                <a:ea typeface="+mn-ea"/>
                <a:cs typeface="+mn-cs"/>
              </a:rPr>
              <a:t>, comme le montre ce </a:t>
            </a:r>
            <a:r>
              <a:rPr lang="fr-FR" sz="1200" b="0" i="0" kern="1200" dirty="0" err="1">
                <a:solidFill>
                  <a:schemeClr val="tx1"/>
                </a:solidFill>
                <a:effectLst/>
                <a:latin typeface="+mn-lt"/>
                <a:ea typeface="+mn-ea"/>
                <a:cs typeface="+mn-cs"/>
              </a:rPr>
              <a:t>google</a:t>
            </a:r>
            <a:r>
              <a:rPr lang="fr-FR" sz="1200" b="0" i="0" kern="1200" dirty="0">
                <a:solidFill>
                  <a:schemeClr val="tx1"/>
                </a:solidFill>
                <a:effectLst/>
                <a:latin typeface="+mn-lt"/>
                <a:ea typeface="+mn-ea"/>
                <a:cs typeface="+mn-cs"/>
              </a:rPr>
              <a:t> trends sur les 5 dernières années :</a:t>
            </a:r>
          </a:p>
          <a:p>
            <a:r>
              <a:rPr lang="fr-FR" sz="1200" b="0" i="0" kern="1200" dirty="0" err="1">
                <a:solidFill>
                  <a:schemeClr val="tx1"/>
                </a:solidFill>
                <a:effectLst/>
                <a:latin typeface="+mn-lt"/>
                <a:ea typeface="+mn-ea"/>
                <a:cs typeface="+mn-cs"/>
              </a:rPr>
              <a:t>Laravel</a:t>
            </a:r>
            <a:r>
              <a:rPr lang="fr-FR" sz="1200" b="0" i="0" kern="1200" dirty="0">
                <a:solidFill>
                  <a:schemeClr val="tx1"/>
                </a:solidFill>
                <a:effectLst/>
                <a:latin typeface="+mn-lt"/>
                <a:ea typeface="+mn-ea"/>
                <a:cs typeface="+mn-cs"/>
              </a:rPr>
              <a:t> est en bleu, </a:t>
            </a:r>
            <a:r>
              <a:rPr lang="fr-FR" sz="1200" b="0" i="0" kern="1200" dirty="0" err="1">
                <a:solidFill>
                  <a:schemeClr val="tx1"/>
                </a:solidFill>
                <a:effectLst/>
                <a:latin typeface="+mn-lt"/>
                <a:ea typeface="+mn-ea"/>
                <a:cs typeface="+mn-cs"/>
              </a:rPr>
              <a:t>Symfony</a:t>
            </a:r>
            <a:r>
              <a:rPr lang="fr-FR" sz="1200" b="0" i="0" kern="1200" dirty="0">
                <a:solidFill>
                  <a:schemeClr val="tx1"/>
                </a:solidFill>
                <a:effectLst/>
                <a:latin typeface="+mn-lt"/>
                <a:ea typeface="+mn-ea"/>
                <a:cs typeface="+mn-cs"/>
              </a:rPr>
              <a:t> en rouge.</a:t>
            </a:r>
            <a:r>
              <a:rPr lang="fr-FR" dirty="0"/>
              <a:t/>
            </a:r>
            <a:br>
              <a:rPr lang="fr-FR" dirty="0"/>
            </a:b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541CF38-62E9-482A-8E45-DE49E095312B}" type="slidenum">
              <a:rPr lang="fr-FR" smtClean="0"/>
              <a:t>14</a:t>
            </a:fld>
            <a:endParaRPr lang="fr-FR"/>
          </a:p>
        </p:txBody>
      </p:sp>
    </p:spTree>
    <p:extLst>
      <p:ext uri="{BB962C8B-B14F-4D97-AF65-F5344CB8AC3E}">
        <p14:creationId xmlns:p14="http://schemas.microsoft.com/office/powerpoint/2010/main" val="844102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Effectivement, lorsque nous avons testé </a:t>
            </a:r>
            <a:r>
              <a:rPr lang="fr-FR" sz="1200" b="0" i="0" kern="1200" dirty="0" err="1">
                <a:solidFill>
                  <a:schemeClr val="tx1"/>
                </a:solidFill>
                <a:effectLst/>
                <a:latin typeface="+mn-lt"/>
                <a:ea typeface="+mn-ea"/>
                <a:cs typeface="+mn-cs"/>
              </a:rPr>
              <a:t>Laravel</a:t>
            </a:r>
            <a:r>
              <a:rPr lang="fr-FR" sz="1200" b="0" i="0" kern="1200" dirty="0">
                <a:solidFill>
                  <a:schemeClr val="tx1"/>
                </a:solidFill>
                <a:effectLst/>
                <a:latin typeface="+mn-lt"/>
                <a:ea typeface="+mn-ea"/>
                <a:cs typeface="+mn-cs"/>
              </a:rPr>
              <a:t>, nous avons été bluffé par la simplicité de la prise en main et de la rapidité de la monté en compétence. Ainsi, nous diminuons nos coûts de formation en utilisant </a:t>
            </a:r>
            <a:r>
              <a:rPr lang="fr-FR" sz="1200" b="0" i="0" kern="1200" dirty="0" err="1">
                <a:solidFill>
                  <a:schemeClr val="tx1"/>
                </a:solidFill>
                <a:effectLst/>
                <a:latin typeface="+mn-lt"/>
                <a:ea typeface="+mn-ea"/>
                <a:cs typeface="+mn-cs"/>
              </a:rPr>
              <a:t>Laravel</a:t>
            </a:r>
            <a:r>
              <a:rPr lang="fr-FR" sz="1200" b="0" i="0" kern="1200" dirty="0">
                <a:solidFill>
                  <a:schemeClr val="tx1"/>
                </a:solidFill>
                <a:effectLst/>
                <a:latin typeface="+mn-lt"/>
                <a:ea typeface="+mn-ea"/>
                <a:cs typeface="+mn-cs"/>
              </a:rPr>
              <a:t> plutôt que </a:t>
            </a:r>
            <a:r>
              <a:rPr lang="fr-FR" sz="1200" b="0" i="0" kern="1200" dirty="0" err="1">
                <a:solidFill>
                  <a:schemeClr val="tx1"/>
                </a:solidFill>
                <a:effectLst/>
                <a:latin typeface="+mn-lt"/>
                <a:ea typeface="+mn-ea"/>
                <a:cs typeface="+mn-cs"/>
              </a:rPr>
              <a:t>Symfony</a:t>
            </a:r>
            <a:r>
              <a:rPr lang="fr-FR" sz="1200" b="0" i="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smtClean="0">
                <a:solidFill>
                  <a:schemeClr val="tx1"/>
                </a:solidFill>
                <a:effectLst/>
                <a:latin typeface="+mn-lt"/>
                <a:ea typeface="+mn-ea"/>
                <a:cs typeface="+mn-cs"/>
              </a:rPr>
              <a:t>nous </a:t>
            </a:r>
            <a:r>
              <a:rPr lang="fr-FR" sz="1200" b="0" i="0" kern="1200" dirty="0">
                <a:solidFill>
                  <a:schemeClr val="tx1"/>
                </a:solidFill>
                <a:effectLst/>
                <a:latin typeface="+mn-lt"/>
                <a:ea typeface="+mn-ea"/>
                <a:cs typeface="+mn-cs"/>
              </a:rPr>
              <a:t>sommes partis du principe, que si </a:t>
            </a:r>
            <a:r>
              <a:rPr lang="fr-FR" sz="1200" b="0" i="0" kern="1200" dirty="0" err="1">
                <a:solidFill>
                  <a:schemeClr val="tx1"/>
                </a:solidFill>
                <a:effectLst/>
                <a:latin typeface="+mn-lt"/>
                <a:ea typeface="+mn-ea"/>
                <a:cs typeface="+mn-cs"/>
              </a:rPr>
              <a:t>Laravel</a:t>
            </a:r>
            <a:r>
              <a:rPr lang="fr-FR" sz="1200" b="0" i="0" kern="1200" dirty="0">
                <a:solidFill>
                  <a:schemeClr val="tx1"/>
                </a:solidFill>
                <a:effectLst/>
                <a:latin typeface="+mn-lt"/>
                <a:ea typeface="+mn-ea"/>
                <a:cs typeface="+mn-cs"/>
              </a:rPr>
              <a:t> est économiquement plus "rentable" pour une agence de développement (plus rapide à prendre en main, plus rapide à utiliser), il prendra le dessus à terme, même en </a:t>
            </a:r>
            <a:r>
              <a:rPr lang="fr-FR" sz="1200" b="0" i="0" kern="1200" dirty="0" err="1">
                <a:solidFill>
                  <a:schemeClr val="tx1"/>
                </a:solidFill>
                <a:effectLst/>
                <a:latin typeface="+mn-lt"/>
                <a:ea typeface="+mn-ea"/>
                <a:cs typeface="+mn-cs"/>
              </a:rPr>
              <a:t>maroc</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541CF38-62E9-482A-8E45-DE49E095312B}" type="slidenum">
              <a:rPr lang="fr-FR" smtClean="0"/>
              <a:t>15</a:t>
            </a:fld>
            <a:endParaRPr lang="fr-FR"/>
          </a:p>
        </p:txBody>
      </p:sp>
    </p:spTree>
    <p:extLst>
      <p:ext uri="{BB962C8B-B14F-4D97-AF65-F5344CB8AC3E}">
        <p14:creationId xmlns:p14="http://schemas.microsoft.com/office/powerpoint/2010/main" val="844102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On peut difficilement parler du</a:t>
            </a:r>
            <a:r>
              <a:rPr lang="fr-FR" sz="1200" b="0" i="0" kern="1200" baseline="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framework</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Laravel</a:t>
            </a:r>
            <a:r>
              <a:rPr lang="fr-FR" sz="1200" b="0" i="0" kern="1200" dirty="0">
                <a:solidFill>
                  <a:schemeClr val="tx1"/>
                </a:solidFill>
                <a:effectLst/>
                <a:latin typeface="+mn-lt"/>
                <a:ea typeface="+mn-ea"/>
                <a:cs typeface="+mn-cs"/>
              </a:rPr>
              <a:t> sans évoquer le patron </a:t>
            </a:r>
            <a:r>
              <a:rPr lang="fr-FR" sz="1200" b="1" i="0" kern="1200" dirty="0">
                <a:solidFill>
                  <a:schemeClr val="tx1"/>
                </a:solidFill>
                <a:effectLst/>
                <a:latin typeface="+mn-lt"/>
                <a:ea typeface="+mn-ea"/>
                <a:cs typeface="+mn-cs"/>
              </a:rPr>
              <a:t>Modèle-Vue-Contrôleur</a:t>
            </a:r>
            <a:r>
              <a:rPr lang="fr-FR" sz="1200" b="0" i="0" kern="1200" dirty="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rPr>
              <a:t>De </a:t>
            </a:r>
            <a:r>
              <a:rPr lang="fr-FR" sz="1200" b="0" i="0" kern="1200" dirty="0">
                <a:solidFill>
                  <a:schemeClr val="tx1"/>
                </a:solidFill>
                <a:effectLst/>
                <a:latin typeface="+mn-lt"/>
                <a:ea typeface="+mn-ea"/>
                <a:cs typeface="+mn-cs"/>
              </a:rPr>
              <a:t>quoi s'agit-il ? Voici un petit schéma pour y voir clair :</a:t>
            </a:r>
          </a:p>
          <a:p>
            <a:r>
              <a:rPr lang="fr-FR" sz="1200" b="0" i="0" kern="1200" dirty="0">
                <a:solidFill>
                  <a:schemeClr val="tx1"/>
                </a:solidFill>
                <a:effectLst/>
                <a:latin typeface="+mn-lt"/>
                <a:ea typeface="+mn-ea"/>
                <a:cs typeface="+mn-cs"/>
              </a:rPr>
              <a:t>C'est un modèle d'organisation du code :</a:t>
            </a:r>
          </a:p>
          <a:p>
            <a:r>
              <a:rPr lang="fr-FR" sz="1200" b="0" i="0" kern="1200" dirty="0">
                <a:solidFill>
                  <a:schemeClr val="tx1"/>
                </a:solidFill>
                <a:effectLst/>
                <a:latin typeface="+mn-lt"/>
                <a:ea typeface="+mn-ea"/>
                <a:cs typeface="+mn-cs"/>
              </a:rPr>
              <a:t>le modèle est chargé de gérer les données</a:t>
            </a:r>
          </a:p>
          <a:p>
            <a:r>
              <a:rPr lang="fr-FR" sz="1200" b="0" i="0" kern="1200" dirty="0">
                <a:solidFill>
                  <a:schemeClr val="tx1"/>
                </a:solidFill>
                <a:effectLst/>
                <a:latin typeface="+mn-lt"/>
                <a:ea typeface="+mn-ea"/>
                <a:cs typeface="+mn-cs"/>
              </a:rPr>
              <a:t>la vue est chargée de la mise en forme pour l'utilisateur</a:t>
            </a:r>
          </a:p>
          <a:p>
            <a:r>
              <a:rPr lang="fr-FR" sz="1200" b="0" i="0" kern="1200" dirty="0">
                <a:solidFill>
                  <a:schemeClr val="tx1"/>
                </a:solidFill>
                <a:effectLst/>
                <a:latin typeface="+mn-lt"/>
                <a:ea typeface="+mn-ea"/>
                <a:cs typeface="+mn-cs"/>
              </a:rPr>
              <a:t>le contrôleur est chargé de gérer l'ensemble</a:t>
            </a:r>
          </a:p>
          <a:p>
            <a:r>
              <a:rPr lang="fr-FR" sz="1200" b="0" i="0" kern="1200" dirty="0">
                <a:solidFill>
                  <a:schemeClr val="tx1"/>
                </a:solidFill>
                <a:effectLst/>
                <a:latin typeface="+mn-lt"/>
                <a:ea typeface="+mn-ea"/>
                <a:cs typeface="+mn-cs"/>
              </a:rPr>
              <a:t>En général on résume en disant que le modèle gère la base de données, la vue produit les pages HTML et le contrôleur fait tout le reste</a:t>
            </a:r>
            <a:r>
              <a:rPr lang="fr-FR" sz="1200" b="0" i="0" kern="1200" dirty="0" smtClean="0">
                <a:solidFill>
                  <a:schemeClr val="tx1"/>
                </a:solidFill>
                <a:effectLst/>
                <a:latin typeface="+mn-lt"/>
                <a:ea typeface="+mn-ea"/>
                <a:cs typeface="+mn-cs"/>
              </a:rPr>
              <a:t>.</a:t>
            </a:r>
          </a:p>
          <a:p>
            <a:r>
              <a:rPr lang="fr-FR" sz="1200" b="0" i="0" kern="1200" dirty="0" smtClean="0">
                <a:solidFill>
                  <a:schemeClr val="tx1"/>
                </a:solidFill>
                <a:effectLst/>
                <a:latin typeface="+mn-lt"/>
                <a:ea typeface="+mn-ea"/>
                <a:cs typeface="+mn-cs"/>
              </a:rPr>
              <a:t> </a:t>
            </a:r>
            <a:r>
              <a:rPr lang="fr-FR" sz="1200" b="0" i="0" kern="1200" dirty="0">
                <a:solidFill>
                  <a:schemeClr val="tx1"/>
                </a:solidFill>
                <a:effectLst/>
                <a:latin typeface="+mn-lt"/>
                <a:ea typeface="+mn-ea"/>
                <a:cs typeface="+mn-cs"/>
              </a:rPr>
              <a:t>Dans </a:t>
            </a:r>
            <a:r>
              <a:rPr lang="fr-FR" sz="1200" b="0" i="0" kern="1200" dirty="0" err="1">
                <a:solidFill>
                  <a:schemeClr val="tx1"/>
                </a:solidFill>
                <a:effectLst/>
                <a:latin typeface="+mn-lt"/>
                <a:ea typeface="+mn-ea"/>
                <a:cs typeface="+mn-cs"/>
              </a:rPr>
              <a:t>Laravel</a:t>
            </a:r>
            <a:r>
              <a:rPr lang="fr-FR" sz="1200" b="0" i="0" kern="1200" dirty="0">
                <a:solidFill>
                  <a:schemeClr val="tx1"/>
                </a:solidFill>
                <a:effectLst/>
                <a:latin typeface="+mn-lt"/>
                <a:ea typeface="+mn-ea"/>
                <a:cs typeface="+mn-cs"/>
              </a:rPr>
              <a:t> :</a:t>
            </a:r>
          </a:p>
          <a:p>
            <a:r>
              <a:rPr lang="fr-FR" sz="1200" b="0" i="0" kern="1200" dirty="0">
                <a:solidFill>
                  <a:schemeClr val="tx1"/>
                </a:solidFill>
                <a:effectLst/>
                <a:latin typeface="+mn-lt"/>
                <a:ea typeface="+mn-ea"/>
                <a:cs typeface="+mn-cs"/>
              </a:rPr>
              <a:t>le modèle correspond à une table d'une base de données. C'est une classe qui étend la classe Model qui permet une gestion simple et efficace des manipulations de données et l'établissement automatisé de relations entre tables.</a:t>
            </a:r>
          </a:p>
          <a:p>
            <a:r>
              <a:rPr lang="fr-FR" sz="1200" b="0" i="0" kern="1200" dirty="0" smtClean="0">
                <a:solidFill>
                  <a:schemeClr val="tx1"/>
                </a:solidFill>
                <a:effectLst/>
                <a:latin typeface="+mn-lt"/>
                <a:ea typeface="+mn-ea"/>
                <a:cs typeface="+mn-cs"/>
              </a:rPr>
              <a:t>la </a:t>
            </a:r>
            <a:r>
              <a:rPr lang="fr-FR" sz="1200" b="0" i="0" kern="1200" dirty="0">
                <a:solidFill>
                  <a:schemeClr val="tx1"/>
                </a:solidFill>
                <a:effectLst/>
                <a:latin typeface="+mn-lt"/>
                <a:ea typeface="+mn-ea"/>
                <a:cs typeface="+mn-cs"/>
              </a:rPr>
              <a:t>vue est soit un simple fichier avec du code HTML, soit un fichier utilisant le système de </a:t>
            </a:r>
            <a:r>
              <a:rPr lang="fr-FR" sz="1200" b="0" i="0" kern="1200" dirty="0" err="1">
                <a:solidFill>
                  <a:schemeClr val="tx1"/>
                </a:solidFill>
                <a:effectLst/>
                <a:latin typeface="+mn-lt"/>
                <a:ea typeface="+mn-ea"/>
                <a:cs typeface="+mn-cs"/>
              </a:rPr>
              <a:t>template</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Blade</a:t>
            </a:r>
            <a:r>
              <a:rPr lang="fr-FR" sz="1200" b="0" i="0" kern="1200" dirty="0">
                <a:solidFill>
                  <a:schemeClr val="tx1"/>
                </a:solidFill>
                <a:effectLst/>
                <a:latin typeface="+mn-lt"/>
                <a:ea typeface="+mn-ea"/>
                <a:cs typeface="+mn-cs"/>
              </a:rPr>
              <a:t> de </a:t>
            </a:r>
            <a:r>
              <a:rPr lang="fr-FR" sz="1200" b="0" i="0" kern="1200" dirty="0" err="1">
                <a:solidFill>
                  <a:schemeClr val="tx1"/>
                </a:solidFill>
                <a:effectLst/>
                <a:latin typeface="+mn-lt"/>
                <a:ea typeface="+mn-ea"/>
                <a:cs typeface="+mn-cs"/>
              </a:rPr>
              <a:t>Laravel</a:t>
            </a:r>
            <a:r>
              <a:rPr lang="fr-FR"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541CF38-62E9-482A-8E45-DE49E095312B}" type="slidenum">
              <a:rPr lang="fr-FR" smtClean="0"/>
              <a:t>16</a:t>
            </a:fld>
            <a:endParaRPr lang="fr-FR"/>
          </a:p>
        </p:txBody>
      </p:sp>
    </p:spTree>
    <p:extLst>
      <p:ext uri="{BB962C8B-B14F-4D97-AF65-F5344CB8AC3E}">
        <p14:creationId xmlns:p14="http://schemas.microsoft.com/office/powerpoint/2010/main" val="844102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kern="1200" dirty="0">
                <a:solidFill>
                  <a:schemeClr val="tx1"/>
                </a:solidFill>
                <a:effectLst/>
                <a:latin typeface="+mn-lt"/>
                <a:ea typeface="+mn-ea"/>
                <a:cs typeface="+mn-cs"/>
              </a:rPr>
              <a:t>En conclusion:</a:t>
            </a:r>
          </a:p>
          <a:p>
            <a:r>
              <a:rPr lang="fr-FR" sz="1200" b="0" i="0" kern="1200" dirty="0">
                <a:solidFill>
                  <a:schemeClr val="tx1"/>
                </a:solidFill>
                <a:effectLst/>
                <a:latin typeface="+mn-lt"/>
                <a:ea typeface="+mn-ea"/>
                <a:cs typeface="+mn-cs"/>
              </a:rPr>
              <a:t>Un </a:t>
            </a:r>
            <a:r>
              <a:rPr lang="fr-FR" sz="1200" b="0" i="0" kern="1200" dirty="0" err="1">
                <a:solidFill>
                  <a:schemeClr val="tx1"/>
                </a:solidFill>
                <a:effectLst/>
                <a:latin typeface="+mn-lt"/>
                <a:ea typeface="+mn-ea"/>
                <a:cs typeface="+mn-cs"/>
              </a:rPr>
              <a:t>framework</a:t>
            </a:r>
            <a:r>
              <a:rPr lang="fr-FR" sz="1200" b="0" i="0" kern="1200" dirty="0">
                <a:solidFill>
                  <a:schemeClr val="tx1"/>
                </a:solidFill>
                <a:effectLst/>
                <a:latin typeface="+mn-lt"/>
                <a:ea typeface="+mn-ea"/>
                <a:cs typeface="+mn-cs"/>
              </a:rPr>
              <a:t> fait gagner du temps et donne l'assurance de disposer de composants bien codés et fiables.</a:t>
            </a:r>
          </a:p>
          <a:p>
            <a:r>
              <a:rPr lang="fr-FR" sz="1200" b="0" i="0" kern="1200" dirty="0" err="1">
                <a:solidFill>
                  <a:schemeClr val="tx1"/>
                </a:solidFill>
                <a:effectLst/>
                <a:latin typeface="+mn-lt"/>
                <a:ea typeface="+mn-ea"/>
                <a:cs typeface="+mn-cs"/>
              </a:rPr>
              <a:t>Laravel</a:t>
            </a:r>
            <a:r>
              <a:rPr lang="fr-FR" sz="1200" b="0" i="0" kern="1200" dirty="0">
                <a:solidFill>
                  <a:schemeClr val="tx1"/>
                </a:solidFill>
                <a:effectLst/>
                <a:latin typeface="+mn-lt"/>
                <a:ea typeface="+mn-ea"/>
                <a:cs typeface="+mn-cs"/>
              </a:rPr>
              <a:t> est un </a:t>
            </a:r>
            <a:r>
              <a:rPr lang="fr-FR" sz="1200" b="0" i="0" kern="1200" dirty="0" err="1">
                <a:solidFill>
                  <a:schemeClr val="tx1"/>
                </a:solidFill>
                <a:effectLst/>
                <a:latin typeface="+mn-lt"/>
                <a:ea typeface="+mn-ea"/>
                <a:cs typeface="+mn-cs"/>
              </a:rPr>
              <a:t>framework</a:t>
            </a:r>
            <a:r>
              <a:rPr lang="fr-FR" sz="1200" b="0" i="0" kern="1200" dirty="0">
                <a:solidFill>
                  <a:schemeClr val="tx1"/>
                </a:solidFill>
                <a:effectLst/>
                <a:latin typeface="+mn-lt"/>
                <a:ea typeface="+mn-ea"/>
                <a:cs typeface="+mn-cs"/>
              </a:rPr>
              <a:t> novateur, complet, qui utilise les possibilités les plus récentes de PHP et qui est impeccablement codé et organisé.</a:t>
            </a:r>
          </a:p>
          <a:p>
            <a:r>
              <a:rPr lang="fr-FR" sz="1200" b="0" i="0" kern="1200" dirty="0">
                <a:solidFill>
                  <a:schemeClr val="tx1"/>
                </a:solidFill>
                <a:effectLst/>
                <a:latin typeface="+mn-lt"/>
                <a:ea typeface="+mn-ea"/>
                <a:cs typeface="+mn-cs"/>
              </a:rPr>
              <a:t>La documentation de </a:t>
            </a:r>
            <a:r>
              <a:rPr lang="fr-FR" sz="1200" b="0" i="0" kern="1200" dirty="0" err="1">
                <a:solidFill>
                  <a:schemeClr val="tx1"/>
                </a:solidFill>
                <a:effectLst/>
                <a:latin typeface="+mn-lt"/>
                <a:ea typeface="+mn-ea"/>
                <a:cs typeface="+mn-cs"/>
              </a:rPr>
              <a:t>Laravel</a:t>
            </a:r>
            <a:r>
              <a:rPr lang="fr-FR" sz="1200" b="0" i="0" kern="1200" dirty="0">
                <a:solidFill>
                  <a:schemeClr val="tx1"/>
                </a:solidFill>
                <a:effectLst/>
                <a:latin typeface="+mn-lt"/>
                <a:ea typeface="+mn-ea"/>
                <a:cs typeface="+mn-cs"/>
              </a:rPr>
              <a:t> est complète, précise </a:t>
            </a:r>
            <a:endParaRPr lang="fr-FR" sz="1200" b="0" i="0" kern="1200" dirty="0" smtClean="0">
              <a:solidFill>
                <a:schemeClr val="tx1"/>
              </a:solidFill>
              <a:effectLst/>
              <a:latin typeface="+mn-lt"/>
              <a:ea typeface="+mn-ea"/>
              <a:cs typeface="+mn-cs"/>
            </a:endParaRPr>
          </a:p>
          <a:p>
            <a:r>
              <a:rPr lang="fr-FR" sz="1200" b="0" i="0" kern="1200" dirty="0" err="1" smtClean="0">
                <a:solidFill>
                  <a:schemeClr val="tx1"/>
                </a:solidFill>
                <a:effectLst/>
                <a:latin typeface="+mn-lt"/>
                <a:ea typeface="+mn-ea"/>
                <a:cs typeface="+mn-cs"/>
              </a:rPr>
              <a:t>Laravel</a:t>
            </a:r>
            <a:r>
              <a:rPr lang="fr-FR" sz="1200" b="0" i="0" kern="1200" dirty="0" smtClean="0">
                <a:solidFill>
                  <a:schemeClr val="tx1"/>
                </a:solidFill>
                <a:effectLst/>
                <a:latin typeface="+mn-lt"/>
                <a:ea typeface="+mn-ea"/>
                <a:cs typeface="+mn-cs"/>
              </a:rPr>
              <a:t> </a:t>
            </a:r>
            <a:r>
              <a:rPr lang="fr-FR" sz="1200" b="0" i="0" kern="1200" dirty="0">
                <a:solidFill>
                  <a:schemeClr val="tx1"/>
                </a:solidFill>
                <a:effectLst/>
                <a:latin typeface="+mn-lt"/>
                <a:ea typeface="+mn-ea"/>
                <a:cs typeface="+mn-cs"/>
              </a:rPr>
              <a:t>adopte le patron MVC mais ne l'impose pas, il est totalement orienté objet.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541CF38-62E9-482A-8E45-DE49E095312B}" type="slidenum">
              <a:rPr lang="fr-FR" smtClean="0"/>
              <a:t>17</a:t>
            </a:fld>
            <a:endParaRPr lang="fr-FR"/>
          </a:p>
        </p:txBody>
      </p:sp>
    </p:spTree>
    <p:extLst>
      <p:ext uri="{BB962C8B-B14F-4D97-AF65-F5344CB8AC3E}">
        <p14:creationId xmlns:p14="http://schemas.microsoft.com/office/powerpoint/2010/main" val="844102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0C446988-CF4B-4CF2-81FD-C401E6E65EED}" type="slidenum">
              <a:rPr lang="fr-FR" smtClean="0"/>
              <a:pPr/>
              <a:t>23</a:t>
            </a:fld>
            <a:endParaRPr lang="fr-FR"/>
          </a:p>
        </p:txBody>
      </p:sp>
    </p:spTree>
    <p:extLst>
      <p:ext uri="{BB962C8B-B14F-4D97-AF65-F5344CB8AC3E}">
        <p14:creationId xmlns:p14="http://schemas.microsoft.com/office/powerpoint/2010/main" val="33441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Notre application commence tout d’abord par la page d’accueil. Cette page contient les informations nécessaires avant qu’un utilisateur s’inscrive dans notre plateforme. Ainsi, Cette première partie de la page est composée d’une entête qui regroupe les différentes pages et fonctionnalités de l’application et d’une partie principale où on trouve un lien de redirection vers les pages suivantes qui contiennent des informations sur le don . C’est la première vue présentée à l’utilisateur.</a:t>
            </a:r>
            <a:endParaRPr lang="fr-FR" dirty="0"/>
          </a:p>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541CF38-62E9-482A-8E45-DE49E095312B}" type="slidenum">
              <a:rPr lang="fr-FR" smtClean="0"/>
              <a:t>24</a:t>
            </a:fld>
            <a:endParaRPr lang="fr-FR"/>
          </a:p>
        </p:txBody>
      </p:sp>
    </p:spTree>
    <p:extLst>
      <p:ext uri="{BB962C8B-B14F-4D97-AF65-F5344CB8AC3E}">
        <p14:creationId xmlns:p14="http://schemas.microsoft.com/office/powerpoint/2010/main" val="3426779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Pour avoir des </a:t>
            </a:r>
            <a:r>
              <a:rPr lang="fr-FR" sz="1200" kern="1200" dirty="0" err="1">
                <a:solidFill>
                  <a:schemeClr val="tx1"/>
                </a:solidFill>
                <a:effectLst/>
                <a:latin typeface="+mn-lt"/>
                <a:ea typeface="+mn-ea"/>
                <a:cs typeface="+mn-cs"/>
              </a:rPr>
              <a:t>connaisances</a:t>
            </a:r>
            <a:r>
              <a:rPr lang="fr-FR" sz="1200" kern="1200" dirty="0">
                <a:solidFill>
                  <a:schemeClr val="tx1"/>
                </a:solidFill>
                <a:effectLst/>
                <a:latin typeface="+mn-lt"/>
                <a:ea typeface="+mn-ea"/>
                <a:cs typeface="+mn-cs"/>
              </a:rPr>
              <a:t> sur le processus de don de sang on a ajouté cette section qui regroupe en détail les composants du sang , les différents groupes sanguins ,comment est organisé le don , le parcours de la poche de sang , et à quoi servent ces dons.</a:t>
            </a:r>
          </a:p>
        </p:txBody>
      </p:sp>
      <p:sp>
        <p:nvSpPr>
          <p:cNvPr id="4" name="Espace réservé du numéro de diapositive 3"/>
          <p:cNvSpPr>
            <a:spLocks noGrp="1"/>
          </p:cNvSpPr>
          <p:nvPr>
            <p:ph type="sldNum" sz="quarter" idx="5"/>
          </p:nvPr>
        </p:nvSpPr>
        <p:spPr/>
        <p:txBody>
          <a:bodyPr/>
          <a:lstStyle/>
          <a:p>
            <a:fld id="{A541CF38-62E9-482A-8E45-DE49E095312B}" type="slidenum">
              <a:rPr lang="fr-FR" smtClean="0"/>
              <a:t>25</a:t>
            </a:fld>
            <a:endParaRPr lang="fr-FR"/>
          </a:p>
        </p:txBody>
      </p:sp>
    </p:spTree>
    <p:extLst>
      <p:ext uri="{BB962C8B-B14F-4D97-AF65-F5344CB8AC3E}">
        <p14:creationId xmlns:p14="http://schemas.microsoft.com/office/powerpoint/2010/main" val="177792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Dans cette section l’utilisateur peut savoir les contre-indications qui oblige la personne de ne pas procéder vers un don de sang parce que il pourra avoir des complications sanitaires par la suite. Et comme ca on </a:t>
            </a:r>
            <a:r>
              <a:rPr lang="fr-FR" sz="1200" kern="1200" dirty="0" err="1">
                <a:solidFill>
                  <a:schemeClr val="tx1"/>
                </a:solidFill>
                <a:effectLst/>
                <a:latin typeface="+mn-lt"/>
                <a:ea typeface="+mn-ea"/>
                <a:cs typeface="+mn-cs"/>
              </a:rPr>
              <a:t>procede</a:t>
            </a:r>
            <a:r>
              <a:rPr lang="fr-FR" sz="1200" kern="1200" dirty="0">
                <a:solidFill>
                  <a:schemeClr val="tx1"/>
                </a:solidFill>
                <a:effectLst/>
                <a:latin typeface="+mn-lt"/>
                <a:ea typeface="+mn-ea"/>
                <a:cs typeface="+mn-cs"/>
              </a:rPr>
              <a:t> à un tri de premier niveau qui permet aux utilisateurs de juger s’ils sont aptes pour donner du sang ou non. </a:t>
            </a:r>
          </a:p>
        </p:txBody>
      </p:sp>
      <p:sp>
        <p:nvSpPr>
          <p:cNvPr id="4" name="Espace réservé du numéro de diapositive 3"/>
          <p:cNvSpPr>
            <a:spLocks noGrp="1"/>
          </p:cNvSpPr>
          <p:nvPr>
            <p:ph type="sldNum" sz="quarter" idx="5"/>
          </p:nvPr>
        </p:nvSpPr>
        <p:spPr/>
        <p:txBody>
          <a:bodyPr/>
          <a:lstStyle/>
          <a:p>
            <a:fld id="{A541CF38-62E9-482A-8E45-DE49E095312B}" type="slidenum">
              <a:rPr lang="fr-FR" smtClean="0"/>
              <a:t>26</a:t>
            </a:fld>
            <a:endParaRPr lang="fr-FR"/>
          </a:p>
        </p:txBody>
      </p:sp>
    </p:spTree>
    <p:extLst>
      <p:ext uri="{BB962C8B-B14F-4D97-AF65-F5344CB8AC3E}">
        <p14:creationId xmlns:p14="http://schemas.microsoft.com/office/powerpoint/2010/main" val="2180603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Si un utilisateur n’est pas déjà inscrit il doit passer par la phase d’authentification . Dans la quelle il doit remplir le formulaire suivant . Tous les champs sont obligatoires .</a:t>
            </a:r>
          </a:p>
        </p:txBody>
      </p:sp>
      <p:sp>
        <p:nvSpPr>
          <p:cNvPr id="4" name="Espace réservé du numéro de diapositive 3"/>
          <p:cNvSpPr>
            <a:spLocks noGrp="1"/>
          </p:cNvSpPr>
          <p:nvPr>
            <p:ph type="sldNum" sz="quarter" idx="5"/>
          </p:nvPr>
        </p:nvSpPr>
        <p:spPr/>
        <p:txBody>
          <a:bodyPr/>
          <a:lstStyle/>
          <a:p>
            <a:fld id="{A541CF38-62E9-482A-8E45-DE49E095312B}" type="slidenum">
              <a:rPr lang="fr-FR" smtClean="0"/>
              <a:t>27</a:t>
            </a:fld>
            <a:endParaRPr lang="fr-FR"/>
          </a:p>
        </p:txBody>
      </p:sp>
    </p:spTree>
    <p:extLst>
      <p:ext uri="{BB962C8B-B14F-4D97-AF65-F5344CB8AC3E}">
        <p14:creationId xmlns:p14="http://schemas.microsoft.com/office/powerpoint/2010/main" val="3879756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Ici on trouve la suite du formulaire . Vers la fin il y a une option donneur si la personne veut donner du sang il doit </a:t>
            </a:r>
            <a:r>
              <a:rPr lang="fr-FR" sz="1200" kern="1200" dirty="0" err="1">
                <a:solidFill>
                  <a:schemeClr val="tx1"/>
                </a:solidFill>
                <a:effectLst/>
                <a:latin typeface="+mn-lt"/>
                <a:ea typeface="+mn-ea"/>
                <a:cs typeface="+mn-cs"/>
              </a:rPr>
              <a:t>selectionner</a:t>
            </a:r>
            <a:r>
              <a:rPr lang="fr-FR" sz="1200" kern="1200" dirty="0">
                <a:solidFill>
                  <a:schemeClr val="tx1"/>
                </a:solidFill>
                <a:effectLst/>
                <a:latin typeface="+mn-lt"/>
                <a:ea typeface="+mn-ea"/>
                <a:cs typeface="+mn-cs"/>
              </a:rPr>
              <a:t> OK et dans ce cas il doit mentionner la date du dernier don qu’il a effectué pour déterminer quand est ce que il pourra donner du sang à nouveau. Sinon il doit </a:t>
            </a:r>
            <a:r>
              <a:rPr lang="fr-FR" sz="1200" kern="1200" dirty="0" err="1">
                <a:solidFill>
                  <a:schemeClr val="tx1"/>
                </a:solidFill>
                <a:effectLst/>
                <a:latin typeface="+mn-lt"/>
                <a:ea typeface="+mn-ea"/>
                <a:cs typeface="+mn-cs"/>
              </a:rPr>
              <a:t>selectionner</a:t>
            </a:r>
            <a:r>
              <a:rPr lang="fr-FR" sz="1200" kern="1200" dirty="0">
                <a:solidFill>
                  <a:schemeClr val="tx1"/>
                </a:solidFill>
                <a:effectLst/>
                <a:latin typeface="+mn-lt"/>
                <a:ea typeface="+mn-ea"/>
                <a:cs typeface="+mn-cs"/>
              </a:rPr>
              <a:t> No . Et cliquer sur s’inscrire pour envoyer les informations à la base de données.</a:t>
            </a:r>
          </a:p>
        </p:txBody>
      </p:sp>
      <p:sp>
        <p:nvSpPr>
          <p:cNvPr id="4" name="Espace réservé du numéro de diapositive 3"/>
          <p:cNvSpPr>
            <a:spLocks noGrp="1"/>
          </p:cNvSpPr>
          <p:nvPr>
            <p:ph type="sldNum" sz="quarter" idx="5"/>
          </p:nvPr>
        </p:nvSpPr>
        <p:spPr/>
        <p:txBody>
          <a:bodyPr/>
          <a:lstStyle/>
          <a:p>
            <a:fld id="{A541CF38-62E9-482A-8E45-DE49E095312B}" type="slidenum">
              <a:rPr lang="fr-FR" smtClean="0"/>
              <a:t>28</a:t>
            </a:fld>
            <a:endParaRPr lang="fr-FR"/>
          </a:p>
        </p:txBody>
      </p:sp>
    </p:spTree>
    <p:extLst>
      <p:ext uri="{BB962C8B-B14F-4D97-AF65-F5344CB8AC3E}">
        <p14:creationId xmlns:p14="http://schemas.microsoft.com/office/powerpoint/2010/main" val="2185769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i="0" kern="1200" dirty="0">
                <a:solidFill>
                  <a:schemeClr val="tx1"/>
                </a:solidFill>
                <a:effectLst/>
                <a:latin typeface="+mn-lt"/>
                <a:ea typeface="+mn-ea"/>
                <a:cs typeface="+mn-cs"/>
              </a:rPr>
              <a:t>Situation </a:t>
            </a:r>
            <a:r>
              <a:rPr lang="en-US" sz="1200" b="0" i="0" kern="1200" dirty="0" err="1">
                <a:solidFill>
                  <a:schemeClr val="tx1"/>
                </a:solidFill>
                <a:effectLst/>
                <a:latin typeface="+mn-lt"/>
                <a:ea typeface="+mn-ea"/>
                <a:cs typeface="+mn-cs"/>
              </a:rPr>
              <a:t>actuelle</a:t>
            </a:r>
            <a:r>
              <a:rPr lang="en-US" sz="1200" b="0" i="0" kern="1200" dirty="0">
                <a:solidFill>
                  <a:schemeClr val="tx1"/>
                </a:solidFill>
                <a:effectLst/>
                <a:latin typeface="+mn-lt"/>
                <a:ea typeface="+mn-ea"/>
                <a:cs typeface="+mn-cs"/>
              </a:rPr>
              <a:t> : Le </a:t>
            </a:r>
            <a:r>
              <a:rPr lang="en-US" sz="1200" b="0" i="0" kern="1200" dirty="0" err="1">
                <a:solidFill>
                  <a:schemeClr val="tx1"/>
                </a:solidFill>
                <a:effectLst/>
                <a:latin typeface="+mn-lt"/>
                <a:ea typeface="+mn-ea"/>
                <a:cs typeface="+mn-cs"/>
              </a:rPr>
              <a:t>manque</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réserves</a:t>
            </a:r>
            <a:r>
              <a:rPr lang="en-US" sz="1200" b="0" i="0" kern="1200" dirty="0">
                <a:solidFill>
                  <a:schemeClr val="tx1"/>
                </a:solidFill>
                <a:effectLst/>
                <a:latin typeface="+mn-lt"/>
                <a:ea typeface="+mn-ea"/>
                <a:cs typeface="+mn-cs"/>
              </a:rPr>
              <a:t> de sang au </a:t>
            </a:r>
            <a:r>
              <a:rPr lang="en-US" sz="1200" b="0" i="0" kern="1200" dirty="0" err="1">
                <a:solidFill>
                  <a:schemeClr val="tx1"/>
                </a:solidFill>
                <a:effectLst/>
                <a:latin typeface="+mn-lt"/>
                <a:ea typeface="+mn-ea"/>
                <a:cs typeface="+mn-cs"/>
              </a:rPr>
              <a:t>Maroc</a:t>
            </a:r>
            <a:r>
              <a:rPr lang="en-US" sz="1200" b="0" i="0" kern="1200" dirty="0">
                <a:solidFill>
                  <a:schemeClr val="tx1"/>
                </a:solidFill>
                <a:effectLst/>
                <a:latin typeface="+mn-lt"/>
                <a:ea typeface="+mn-ea"/>
                <a:cs typeface="+mn-cs"/>
              </a:rPr>
              <a:t> se fait de plus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plus </a:t>
            </a:r>
            <a:r>
              <a:rPr lang="en-US" sz="1200" b="0" i="0" kern="1200" dirty="0" err="1">
                <a:solidFill>
                  <a:schemeClr val="tx1"/>
                </a:solidFill>
                <a:effectLst/>
                <a:latin typeface="+mn-lt"/>
                <a:ea typeface="+mn-ea"/>
                <a:cs typeface="+mn-cs"/>
              </a:rPr>
              <a:t>sentir</a:t>
            </a:r>
            <a:r>
              <a:rPr lang="en-US" sz="1200" b="0" i="0" kern="1200" dirty="0">
                <a:solidFill>
                  <a:schemeClr val="tx1"/>
                </a:solidFill>
                <a:effectLst/>
                <a:latin typeface="+mn-lt"/>
                <a:ea typeface="+mn-ea"/>
                <a:cs typeface="+mn-cs"/>
              </a:rPr>
              <a:t> et </a:t>
            </a:r>
            <a:r>
              <a:rPr lang="en-US" sz="1200" b="0" i="0" kern="1200" dirty="0" err="1">
                <a:solidFill>
                  <a:schemeClr val="tx1"/>
                </a:solidFill>
                <a:effectLst/>
                <a:latin typeface="+mn-lt"/>
                <a:ea typeface="+mn-ea"/>
                <a:cs typeface="+mn-cs"/>
              </a:rPr>
              <a:t>plusieurs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villes</a:t>
            </a:r>
            <a:r>
              <a:rPr lang="en-US" sz="1200" b="0" i="0" kern="1200" dirty="0">
                <a:solidFill>
                  <a:schemeClr val="tx1"/>
                </a:solidFill>
                <a:effectLst/>
                <a:latin typeface="+mn-lt"/>
                <a:ea typeface="+mn-ea"/>
                <a:cs typeface="+mn-cs"/>
              </a:rPr>
              <a:t> du pays </a:t>
            </a:r>
            <a:r>
              <a:rPr lang="en-US" sz="1200" b="0" i="0" kern="1200" dirty="0" err="1">
                <a:solidFill>
                  <a:schemeClr val="tx1"/>
                </a:solidFill>
                <a:effectLst/>
                <a:latin typeface="+mn-lt"/>
                <a:ea typeface="+mn-ea"/>
                <a:cs typeface="+mn-cs"/>
              </a:rPr>
              <a:t>sont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concernées</a:t>
            </a:r>
            <a:r>
              <a:rPr lang="en-US" sz="1200" b="0" i="0" kern="1200" dirty="0">
                <a:solidFill>
                  <a:schemeClr val="tx1"/>
                </a:solidFill>
                <a:effectLst/>
                <a:latin typeface="+mn-lt"/>
                <a:ea typeface="+mn-ea"/>
                <a:cs typeface="+mn-cs"/>
              </a:rPr>
              <a:t> par </a:t>
            </a:r>
            <a:r>
              <a:rPr lang="en-US" sz="1200" b="0" i="0" kern="1200" dirty="0" err="1">
                <a:solidFill>
                  <a:schemeClr val="tx1"/>
                </a:solidFill>
                <a:effectLst/>
                <a:latin typeface="+mn-lt"/>
                <a:ea typeface="+mn-ea"/>
                <a:cs typeface="+mn-cs"/>
              </a:rPr>
              <a:t>cette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pénurie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Conséquence</a:t>
            </a:r>
            <a:r>
              <a:rPr lang="en-US" sz="1200" b="0" i="0" kern="1200" dirty="0">
                <a:solidFill>
                  <a:schemeClr val="tx1"/>
                </a:solidFill>
                <a:effectLst/>
                <a:latin typeface="+mn-lt"/>
                <a:ea typeface="+mn-ea"/>
                <a:cs typeface="+mn-cs"/>
              </a:rPr>
              <a:t> du confinement sanitaire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vigueur</a:t>
            </a:r>
            <a:r>
              <a:rPr lang="en-US" sz="1200" b="0" i="0" kern="1200" dirty="0">
                <a:solidFill>
                  <a:schemeClr val="tx1"/>
                </a:solidFill>
                <a:effectLst/>
                <a:latin typeface="+mn-lt"/>
                <a:ea typeface="+mn-ea"/>
                <a:cs typeface="+mn-cs"/>
              </a:rPr>
              <a:t> dans le </a:t>
            </a:r>
            <a:r>
              <a:rPr lang="en-US" sz="1200" b="0" i="0" kern="1200" dirty="0" err="1">
                <a:solidFill>
                  <a:schemeClr val="tx1"/>
                </a:solidFill>
                <a:effectLst/>
                <a:latin typeface="+mn-lt"/>
                <a:ea typeface="+mn-ea"/>
                <a:cs typeface="+mn-cs"/>
              </a:rPr>
              <a:t>royaume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cette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carence</a:t>
            </a:r>
            <a:r>
              <a:rPr lang="en-US" sz="1200" b="0" i="0" kern="1200" dirty="0">
                <a:solidFill>
                  <a:schemeClr val="tx1"/>
                </a:solidFill>
                <a:effectLst/>
                <a:latin typeface="+mn-lt"/>
                <a:ea typeface="+mn-ea"/>
                <a:cs typeface="+mn-cs"/>
              </a:rPr>
              <a:t> commence </a:t>
            </a:r>
            <a:r>
              <a:rPr lang="en-US" sz="1200" b="0" i="0" kern="1200" dirty="0" err="1">
                <a:solidFill>
                  <a:schemeClr val="tx1"/>
                </a:solidFill>
                <a:effectLst/>
                <a:latin typeface="+mn-lt"/>
                <a:ea typeface="+mn-ea"/>
                <a:cs typeface="+mn-cs"/>
              </a:rPr>
              <a:t>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inquiéter</a:t>
            </a:r>
            <a:r>
              <a:rPr lang="en-US" sz="1200" b="0" i="0" kern="1200" dirty="0">
                <a:solidFill>
                  <a:schemeClr val="tx1"/>
                </a:solidFill>
                <a:effectLst/>
                <a:latin typeface="+mn-lt"/>
                <a:ea typeface="+mn-ea"/>
                <a:cs typeface="+mn-cs"/>
              </a:rPr>
              <a:t> les </a:t>
            </a:r>
            <a:r>
              <a:rPr lang="en-US" sz="1200" b="0" i="0" kern="1200" dirty="0" err="1">
                <a:solidFill>
                  <a:schemeClr val="tx1"/>
                </a:solidFill>
                <a:effectLst/>
                <a:latin typeface="+mn-lt"/>
                <a:ea typeface="+mn-ea"/>
                <a:cs typeface="+mn-cs"/>
              </a:rPr>
              <a:t>responsables</a:t>
            </a:r>
            <a:r>
              <a:rPr lang="en-US" sz="1200" b="0" i="0" kern="1200" dirty="0">
                <a:solidFill>
                  <a:schemeClr val="tx1"/>
                </a:solidFill>
                <a:effectLst/>
                <a:latin typeface="+mn-lt"/>
                <a:ea typeface="+mn-ea"/>
                <a:cs typeface="+mn-cs"/>
              </a:rPr>
              <a:t> des </a:t>
            </a:r>
            <a:r>
              <a:rPr lang="en-US" sz="1200" b="0" i="0" kern="1200" dirty="0" err="1">
                <a:solidFill>
                  <a:schemeClr val="tx1"/>
                </a:solidFill>
                <a:effectLst/>
                <a:latin typeface="+mn-lt"/>
                <a:ea typeface="+mn-ea"/>
                <a:cs typeface="+mn-cs"/>
              </a:rPr>
              <a:t>centres</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collecte</a:t>
            </a:r>
            <a:r>
              <a:rPr lang="en-US" sz="1200" b="0" i="0" kern="1200" dirty="0">
                <a:solidFill>
                  <a:schemeClr val="tx1"/>
                </a:solidFill>
                <a:effectLst/>
                <a:latin typeface="+mn-lt"/>
                <a:ea typeface="+mn-ea"/>
                <a:cs typeface="+mn-cs"/>
              </a:rPr>
              <a:t> de sang qui </a:t>
            </a:r>
            <a:r>
              <a:rPr lang="en-US" sz="1200" b="0" i="0" kern="1200" dirty="0" err="1">
                <a:solidFill>
                  <a:schemeClr val="tx1"/>
                </a:solidFill>
                <a:effectLst/>
                <a:latin typeface="+mn-lt"/>
                <a:ea typeface="+mn-ea"/>
                <a:cs typeface="+mn-cs"/>
              </a:rPr>
              <a:t>ont</a:t>
            </a:r>
            <a:r>
              <a:rPr lang="en-US" sz="1200" b="0" i="0" kern="1200" dirty="0">
                <a:solidFill>
                  <a:schemeClr val="tx1"/>
                </a:solidFill>
                <a:effectLst/>
                <a:latin typeface="+mn-lt"/>
                <a:ea typeface="+mn-ea"/>
                <a:cs typeface="+mn-cs"/>
              </a:rPr>
              <a:t> vu </a:t>
            </a:r>
            <a:r>
              <a:rPr lang="en-US" sz="1200" b="0" i="0" kern="1200" dirty="0" err="1">
                <a:solidFill>
                  <a:schemeClr val="tx1"/>
                </a:solidFill>
                <a:effectLst/>
                <a:latin typeface="+mn-lt"/>
                <a:ea typeface="+mn-ea"/>
                <a:cs typeface="+mn-cs"/>
              </a:rPr>
              <a:t>leurs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réserves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chuter</a:t>
            </a:r>
            <a:r>
              <a:rPr lang="en-US" sz="1200" b="0" i="0" kern="1200" dirty="0">
                <a:solidFill>
                  <a:schemeClr val="tx1"/>
                </a:solidFill>
                <a:effectLst/>
                <a:latin typeface="+mn-lt"/>
                <a:ea typeface="+mn-ea"/>
                <a:cs typeface="+mn-cs"/>
              </a:rPr>
              <a:t> par </a:t>
            </a:r>
            <a:r>
              <a:rPr lang="en-US" sz="1200" b="0" i="0" kern="1200" dirty="0" err="1">
                <a:solidFill>
                  <a:schemeClr val="tx1"/>
                </a:solidFill>
                <a:effectLst/>
                <a:latin typeface="+mn-lt"/>
                <a:ea typeface="+mn-ea"/>
                <a:cs typeface="+mn-cs"/>
              </a:rPr>
              <a:t>manque</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donneurs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derniers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jours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
            </a:r>
            <a:br>
              <a:rPr lang="en-US" dirty="0"/>
            </a:b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541CF38-62E9-482A-8E45-DE49E095312B}" type="slidenum">
              <a:rPr lang="fr-FR" smtClean="0"/>
              <a:pPr/>
              <a:t>5</a:t>
            </a:fld>
            <a:endParaRPr lang="fr-FR"/>
          </a:p>
        </p:txBody>
      </p:sp>
    </p:spTree>
    <p:extLst>
      <p:ext uri="{BB962C8B-B14F-4D97-AF65-F5344CB8AC3E}">
        <p14:creationId xmlns:p14="http://schemas.microsoft.com/office/powerpoint/2010/main" val="5985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Après l’authentification  vient la phase de connexion dans laquelle l’utilisateur remplit son email et mot de passe qu’il a </a:t>
            </a:r>
            <a:r>
              <a:rPr lang="fr-FR" sz="1200" kern="1200" dirty="0" err="1">
                <a:solidFill>
                  <a:schemeClr val="tx1"/>
                </a:solidFill>
                <a:effectLst/>
                <a:latin typeface="+mn-lt"/>
                <a:ea typeface="+mn-ea"/>
                <a:cs typeface="+mn-cs"/>
              </a:rPr>
              <a:t>deja</a:t>
            </a:r>
            <a:r>
              <a:rPr lang="fr-FR" sz="1200" kern="1200" dirty="0">
                <a:solidFill>
                  <a:schemeClr val="tx1"/>
                </a:solidFill>
                <a:effectLst/>
                <a:latin typeface="+mn-lt"/>
                <a:ea typeface="+mn-ea"/>
                <a:cs typeface="+mn-cs"/>
              </a:rPr>
              <a:t> renseigné dans le formulaire </a:t>
            </a:r>
            <a:r>
              <a:rPr lang="fr-FR" sz="1200" kern="1200" dirty="0" err="1">
                <a:solidFill>
                  <a:schemeClr val="tx1"/>
                </a:solidFill>
                <a:effectLst/>
                <a:latin typeface="+mn-lt"/>
                <a:ea typeface="+mn-ea"/>
                <a:cs typeface="+mn-cs"/>
              </a:rPr>
              <a:t>précedent</a:t>
            </a:r>
            <a:r>
              <a:rPr lang="fr-FR" sz="1200" kern="1200" dirty="0">
                <a:solidFill>
                  <a:schemeClr val="tx1"/>
                </a:solidFill>
                <a:effectLst/>
                <a:latin typeface="+mn-lt"/>
                <a:ea typeface="+mn-ea"/>
                <a:cs typeface="+mn-cs"/>
              </a:rPr>
              <a:t> . Et l’application vérifie les données .si les informations sont </a:t>
            </a:r>
            <a:r>
              <a:rPr lang="fr-FR" sz="1200" kern="1200" dirty="0" err="1">
                <a:solidFill>
                  <a:schemeClr val="tx1"/>
                </a:solidFill>
                <a:effectLst/>
                <a:latin typeface="+mn-lt"/>
                <a:ea typeface="+mn-ea"/>
                <a:cs typeface="+mn-cs"/>
              </a:rPr>
              <a:t>cerrectes</a:t>
            </a:r>
            <a:r>
              <a:rPr lang="fr-FR" sz="1200" kern="1200" dirty="0">
                <a:solidFill>
                  <a:schemeClr val="tx1"/>
                </a:solidFill>
                <a:effectLst/>
                <a:latin typeface="+mn-lt"/>
                <a:ea typeface="+mn-ea"/>
                <a:cs typeface="+mn-cs"/>
              </a:rPr>
              <a:t> l’utilisateur sera redirigé vers son espace personnel sinon il doit essayer à nouveau ou bien créer un autre compte à travers le formulaire d’authentification </a:t>
            </a:r>
          </a:p>
        </p:txBody>
      </p:sp>
      <p:sp>
        <p:nvSpPr>
          <p:cNvPr id="4" name="Espace réservé du numéro de diapositive 3"/>
          <p:cNvSpPr>
            <a:spLocks noGrp="1"/>
          </p:cNvSpPr>
          <p:nvPr>
            <p:ph type="sldNum" sz="quarter" idx="5"/>
          </p:nvPr>
        </p:nvSpPr>
        <p:spPr/>
        <p:txBody>
          <a:bodyPr/>
          <a:lstStyle/>
          <a:p>
            <a:fld id="{A541CF38-62E9-482A-8E45-DE49E095312B}" type="slidenum">
              <a:rPr lang="fr-FR" smtClean="0"/>
              <a:t>29</a:t>
            </a:fld>
            <a:endParaRPr lang="fr-FR"/>
          </a:p>
        </p:txBody>
      </p:sp>
    </p:spTree>
    <p:extLst>
      <p:ext uri="{BB962C8B-B14F-4D97-AF65-F5344CB8AC3E}">
        <p14:creationId xmlns:p14="http://schemas.microsoft.com/office/powerpoint/2010/main" val="1121454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Après la connexion de l’utilisateur il sera rediriger vers sa page d’accueil . Cette section contient des informations globales . On commence par une barre de recherche rapide pour voir la disponibilité d’un groupe sanguin dans une région donnée. Ensuite on trouve un tableau de compatibilité des globules rouges </a:t>
            </a:r>
          </a:p>
        </p:txBody>
      </p:sp>
      <p:sp>
        <p:nvSpPr>
          <p:cNvPr id="4" name="Espace réservé du numéro de diapositive 3"/>
          <p:cNvSpPr>
            <a:spLocks noGrp="1"/>
          </p:cNvSpPr>
          <p:nvPr>
            <p:ph type="sldNum" sz="quarter" idx="5"/>
          </p:nvPr>
        </p:nvSpPr>
        <p:spPr/>
        <p:txBody>
          <a:bodyPr/>
          <a:lstStyle/>
          <a:p>
            <a:fld id="{A541CF38-62E9-482A-8E45-DE49E095312B}" type="slidenum">
              <a:rPr lang="fr-FR" smtClean="0"/>
              <a:t>30</a:t>
            </a:fld>
            <a:endParaRPr lang="fr-FR"/>
          </a:p>
        </p:txBody>
      </p:sp>
    </p:spTree>
    <p:extLst>
      <p:ext uri="{BB962C8B-B14F-4D97-AF65-F5344CB8AC3E}">
        <p14:creationId xmlns:p14="http://schemas.microsoft.com/office/powerpoint/2010/main" val="443470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En bas de la même section on trouve un paragraphe qui explique les raisons pourquoi on fait les dons du sang et vers la fin les noms des donneurs qui ont </a:t>
            </a:r>
            <a:r>
              <a:rPr lang="fr-FR" sz="1200" kern="1200" dirty="0" err="1">
                <a:solidFill>
                  <a:schemeClr val="tx1"/>
                </a:solidFill>
                <a:effectLst/>
                <a:latin typeface="+mn-lt"/>
                <a:ea typeface="+mn-ea"/>
                <a:cs typeface="+mn-cs"/>
              </a:rPr>
              <a:t>récement</a:t>
            </a:r>
            <a:r>
              <a:rPr lang="fr-FR" sz="1200" kern="1200" dirty="0">
                <a:solidFill>
                  <a:schemeClr val="tx1"/>
                </a:solidFill>
                <a:effectLst/>
                <a:latin typeface="+mn-lt"/>
                <a:ea typeface="+mn-ea"/>
                <a:cs typeface="+mn-cs"/>
              </a:rPr>
              <a:t> donner leur sang.</a:t>
            </a:r>
          </a:p>
        </p:txBody>
      </p:sp>
      <p:sp>
        <p:nvSpPr>
          <p:cNvPr id="4" name="Espace réservé du numéro de diapositive 3"/>
          <p:cNvSpPr>
            <a:spLocks noGrp="1"/>
          </p:cNvSpPr>
          <p:nvPr>
            <p:ph type="sldNum" sz="quarter" idx="5"/>
          </p:nvPr>
        </p:nvSpPr>
        <p:spPr/>
        <p:txBody>
          <a:bodyPr/>
          <a:lstStyle/>
          <a:p>
            <a:fld id="{A541CF38-62E9-482A-8E45-DE49E095312B}" type="slidenum">
              <a:rPr lang="fr-FR" smtClean="0"/>
              <a:t>31</a:t>
            </a:fld>
            <a:endParaRPr lang="fr-FR"/>
          </a:p>
        </p:txBody>
      </p:sp>
    </p:spTree>
    <p:extLst>
      <p:ext uri="{BB962C8B-B14F-4D97-AF65-F5344CB8AC3E}">
        <p14:creationId xmlns:p14="http://schemas.microsoft.com/office/powerpoint/2010/main" val="3726170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On a créer une liste qui regroupe tous les donneurs avec une zone de recherche  en haut afin d’</a:t>
            </a:r>
            <a:r>
              <a:rPr lang="fr-FR" sz="1200" kern="1200" dirty="0" err="1">
                <a:solidFill>
                  <a:schemeClr val="tx1"/>
                </a:solidFill>
                <a:effectLst/>
                <a:latin typeface="+mn-lt"/>
                <a:ea typeface="+mn-ea"/>
                <a:cs typeface="+mn-cs"/>
              </a:rPr>
              <a:t>ettablir</a:t>
            </a:r>
            <a:r>
              <a:rPr lang="fr-FR" sz="1200" kern="1200" dirty="0">
                <a:solidFill>
                  <a:schemeClr val="tx1"/>
                </a:solidFill>
                <a:effectLst/>
                <a:latin typeface="+mn-lt"/>
                <a:ea typeface="+mn-ea"/>
                <a:cs typeface="+mn-cs"/>
              </a:rPr>
              <a:t> un contact direct entre les demandeurs et les donneurs.</a:t>
            </a:r>
          </a:p>
        </p:txBody>
      </p:sp>
      <p:sp>
        <p:nvSpPr>
          <p:cNvPr id="4" name="Espace réservé du numéro de diapositive 3"/>
          <p:cNvSpPr>
            <a:spLocks noGrp="1"/>
          </p:cNvSpPr>
          <p:nvPr>
            <p:ph type="sldNum" sz="quarter" idx="5"/>
          </p:nvPr>
        </p:nvSpPr>
        <p:spPr/>
        <p:txBody>
          <a:bodyPr/>
          <a:lstStyle/>
          <a:p>
            <a:fld id="{A541CF38-62E9-482A-8E45-DE49E095312B}" type="slidenum">
              <a:rPr lang="fr-FR" smtClean="0"/>
              <a:t>32</a:t>
            </a:fld>
            <a:endParaRPr lang="fr-FR"/>
          </a:p>
        </p:txBody>
      </p:sp>
    </p:spTree>
    <p:extLst>
      <p:ext uri="{BB962C8B-B14F-4D97-AF65-F5344CB8AC3E}">
        <p14:creationId xmlns:p14="http://schemas.microsoft.com/office/powerpoint/2010/main" val="2291020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On a après la section des centres de don . Elle regroupe toutes les informations nécessaires pour contacter un centre de don . Elle sert aussi pour savoir les </a:t>
            </a:r>
            <a:r>
              <a:rPr lang="fr-FR" sz="1200" kern="1200" dirty="0" err="1">
                <a:solidFill>
                  <a:schemeClr val="tx1"/>
                </a:solidFill>
                <a:effectLst/>
                <a:latin typeface="+mn-lt"/>
                <a:ea typeface="+mn-ea"/>
                <a:cs typeface="+mn-cs"/>
              </a:rPr>
              <a:t>differents</a:t>
            </a:r>
            <a:r>
              <a:rPr lang="fr-FR" sz="1200" kern="1200" dirty="0">
                <a:solidFill>
                  <a:schemeClr val="tx1"/>
                </a:solidFill>
                <a:effectLst/>
                <a:latin typeface="+mn-lt"/>
                <a:ea typeface="+mn-ea"/>
                <a:cs typeface="+mn-cs"/>
              </a:rPr>
              <a:t> centre qui existent dans chaque ville </a:t>
            </a:r>
          </a:p>
        </p:txBody>
      </p:sp>
      <p:sp>
        <p:nvSpPr>
          <p:cNvPr id="4" name="Espace réservé du numéro de diapositive 3"/>
          <p:cNvSpPr>
            <a:spLocks noGrp="1"/>
          </p:cNvSpPr>
          <p:nvPr>
            <p:ph type="sldNum" sz="quarter" idx="5"/>
          </p:nvPr>
        </p:nvSpPr>
        <p:spPr/>
        <p:txBody>
          <a:bodyPr/>
          <a:lstStyle/>
          <a:p>
            <a:fld id="{A541CF38-62E9-482A-8E45-DE49E095312B}" type="slidenum">
              <a:rPr lang="fr-FR" smtClean="0"/>
              <a:t>33</a:t>
            </a:fld>
            <a:endParaRPr lang="fr-FR"/>
          </a:p>
        </p:txBody>
      </p:sp>
    </p:spTree>
    <p:extLst>
      <p:ext uri="{BB962C8B-B14F-4D97-AF65-F5344CB8AC3E}">
        <p14:creationId xmlns:p14="http://schemas.microsoft.com/office/powerpoint/2010/main" val="770152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Après on a le section Demande du sang . Dans laquelle le demandeur rempli les informations nécessaires pour effectuer une recherche dans la base de données . Lorsqu’on trouve les donneurs qui sont aptes pour effectuer ce don on leur  envoie une </a:t>
            </a:r>
            <a:r>
              <a:rPr lang="fr-FR" sz="1200" kern="1200" dirty="0" err="1">
                <a:solidFill>
                  <a:schemeClr val="tx1"/>
                </a:solidFill>
                <a:effectLst/>
                <a:latin typeface="+mn-lt"/>
                <a:ea typeface="+mn-ea"/>
                <a:cs typeface="+mn-cs"/>
              </a:rPr>
              <a:t>damande</a:t>
            </a:r>
            <a:r>
              <a:rPr lang="fr-FR" sz="1200" kern="1200" dirty="0">
                <a:solidFill>
                  <a:schemeClr val="tx1"/>
                </a:solidFill>
                <a:effectLst/>
                <a:latin typeface="+mn-lt"/>
                <a:ea typeface="+mn-ea"/>
                <a:cs typeface="+mn-cs"/>
              </a:rPr>
              <a:t> .</a:t>
            </a:r>
          </a:p>
        </p:txBody>
      </p:sp>
      <p:sp>
        <p:nvSpPr>
          <p:cNvPr id="4" name="Espace réservé du numéro de diapositive 3"/>
          <p:cNvSpPr>
            <a:spLocks noGrp="1"/>
          </p:cNvSpPr>
          <p:nvPr>
            <p:ph type="sldNum" sz="quarter" idx="5"/>
          </p:nvPr>
        </p:nvSpPr>
        <p:spPr/>
        <p:txBody>
          <a:bodyPr/>
          <a:lstStyle/>
          <a:p>
            <a:fld id="{A541CF38-62E9-482A-8E45-DE49E095312B}" type="slidenum">
              <a:rPr lang="fr-FR" smtClean="0"/>
              <a:t>34</a:t>
            </a:fld>
            <a:endParaRPr lang="fr-FR"/>
          </a:p>
        </p:txBody>
      </p:sp>
    </p:spTree>
    <p:extLst>
      <p:ext uri="{BB962C8B-B14F-4D97-AF65-F5344CB8AC3E}">
        <p14:creationId xmlns:p14="http://schemas.microsoft.com/office/powerpoint/2010/main" val="67234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Cette section représente  la fonction principale de notre application . C’est dans la situation où on a un cas d’urgence qui provient d’un </a:t>
            </a:r>
            <a:r>
              <a:rPr lang="fr-FR" sz="1200" kern="1200" dirty="0" err="1">
                <a:solidFill>
                  <a:schemeClr val="tx1"/>
                </a:solidFill>
                <a:effectLst/>
                <a:latin typeface="+mn-lt"/>
                <a:ea typeface="+mn-ea"/>
                <a:cs typeface="+mn-cs"/>
              </a:rPr>
              <a:t>hopital</a:t>
            </a:r>
            <a:r>
              <a:rPr lang="fr-FR" sz="1200" kern="1200" dirty="0">
                <a:solidFill>
                  <a:schemeClr val="tx1"/>
                </a:solidFill>
                <a:effectLst/>
                <a:latin typeface="+mn-lt"/>
                <a:ea typeface="+mn-ea"/>
                <a:cs typeface="+mn-cs"/>
              </a:rPr>
              <a:t> et il y a un manque dans le </a:t>
            </a:r>
            <a:r>
              <a:rPr lang="fr-FR" sz="1200" kern="1200" dirty="0" err="1">
                <a:solidFill>
                  <a:schemeClr val="tx1"/>
                </a:solidFill>
                <a:effectLst/>
                <a:latin typeface="+mn-lt"/>
                <a:ea typeface="+mn-ea"/>
                <a:cs typeface="+mn-cs"/>
              </a:rPr>
              <a:t>reservoir</a:t>
            </a:r>
            <a:r>
              <a:rPr lang="fr-FR" sz="1200" kern="1200" dirty="0">
                <a:solidFill>
                  <a:schemeClr val="tx1"/>
                </a:solidFill>
                <a:effectLst/>
                <a:latin typeface="+mn-lt"/>
                <a:ea typeface="+mn-ea"/>
                <a:cs typeface="+mn-cs"/>
              </a:rPr>
              <a:t> de sang . On a jugé </a:t>
            </a:r>
            <a:r>
              <a:rPr lang="fr-FR" sz="1200" kern="1200" dirty="0" err="1">
                <a:solidFill>
                  <a:schemeClr val="tx1"/>
                </a:solidFill>
                <a:effectLst/>
                <a:latin typeface="+mn-lt"/>
                <a:ea typeface="+mn-ea"/>
                <a:cs typeface="+mn-cs"/>
              </a:rPr>
              <a:t>necessaire</a:t>
            </a:r>
            <a:r>
              <a:rPr lang="fr-FR" sz="1200" kern="1200" dirty="0">
                <a:solidFill>
                  <a:schemeClr val="tx1"/>
                </a:solidFill>
                <a:effectLst/>
                <a:latin typeface="+mn-lt"/>
                <a:ea typeface="+mn-ea"/>
                <a:cs typeface="+mn-cs"/>
              </a:rPr>
              <a:t> de donner un identifiant aux </a:t>
            </a:r>
            <a:r>
              <a:rPr lang="fr-FR" sz="1200" kern="1200" dirty="0" err="1">
                <a:solidFill>
                  <a:schemeClr val="tx1"/>
                </a:solidFill>
                <a:effectLst/>
                <a:latin typeface="+mn-lt"/>
                <a:ea typeface="+mn-ea"/>
                <a:cs typeface="+mn-cs"/>
              </a:rPr>
              <a:t>hopitaux</a:t>
            </a:r>
            <a:r>
              <a:rPr lang="fr-FR" sz="1200" kern="1200" dirty="0">
                <a:solidFill>
                  <a:schemeClr val="tx1"/>
                </a:solidFill>
                <a:effectLst/>
                <a:latin typeface="+mn-lt"/>
                <a:ea typeface="+mn-ea"/>
                <a:cs typeface="+mn-cs"/>
              </a:rPr>
              <a:t> . Et ensuite il peuvent se connecter et déclencher un cas d’urgence qui sera transmit à tous les utilisateurs de notre application ainsi que les </a:t>
            </a:r>
            <a:r>
              <a:rPr lang="fr-FR" sz="1200" kern="1200" dirty="0" err="1">
                <a:solidFill>
                  <a:schemeClr val="tx1"/>
                </a:solidFill>
                <a:effectLst/>
                <a:latin typeface="+mn-lt"/>
                <a:ea typeface="+mn-ea"/>
                <a:cs typeface="+mn-cs"/>
              </a:rPr>
              <a:t>differents</a:t>
            </a:r>
            <a:r>
              <a:rPr lang="fr-FR" sz="1200" kern="1200" dirty="0">
                <a:solidFill>
                  <a:schemeClr val="tx1"/>
                </a:solidFill>
                <a:effectLst/>
                <a:latin typeface="+mn-lt"/>
                <a:ea typeface="+mn-ea"/>
                <a:cs typeface="+mn-cs"/>
              </a:rPr>
              <a:t> centres de don pour garantir une réponse dans les meilleurs délai possible.</a:t>
            </a:r>
          </a:p>
        </p:txBody>
      </p:sp>
      <p:sp>
        <p:nvSpPr>
          <p:cNvPr id="4" name="Espace réservé du numéro de diapositive 3"/>
          <p:cNvSpPr>
            <a:spLocks noGrp="1"/>
          </p:cNvSpPr>
          <p:nvPr>
            <p:ph type="sldNum" sz="quarter" idx="5"/>
          </p:nvPr>
        </p:nvSpPr>
        <p:spPr/>
        <p:txBody>
          <a:bodyPr/>
          <a:lstStyle/>
          <a:p>
            <a:fld id="{A541CF38-62E9-482A-8E45-DE49E095312B}" type="slidenum">
              <a:rPr lang="fr-FR" smtClean="0"/>
              <a:t>35</a:t>
            </a:fld>
            <a:endParaRPr lang="fr-FR"/>
          </a:p>
        </p:txBody>
      </p:sp>
    </p:spTree>
    <p:extLst>
      <p:ext uri="{BB962C8B-B14F-4D97-AF65-F5344CB8AC3E}">
        <p14:creationId xmlns:p14="http://schemas.microsoft.com/office/powerpoint/2010/main" val="3228549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Vers</a:t>
            </a:r>
            <a:r>
              <a:rPr lang="en-US" dirty="0"/>
              <a:t> la fin on a </a:t>
            </a:r>
            <a:r>
              <a:rPr lang="en-US" dirty="0" err="1"/>
              <a:t>une</a:t>
            </a:r>
            <a:r>
              <a:rPr lang="en-US" dirty="0"/>
              <a:t> section qui se </a:t>
            </a:r>
            <a:r>
              <a:rPr lang="en-US" dirty="0" err="1"/>
              <a:t>trouve</a:t>
            </a:r>
            <a:r>
              <a:rPr lang="en-US" dirty="0"/>
              <a:t> en bas de </a:t>
            </a:r>
            <a:r>
              <a:rPr lang="en-US" dirty="0" err="1"/>
              <a:t>chaque</a:t>
            </a:r>
            <a:r>
              <a:rPr lang="en-US" dirty="0"/>
              <a:t> page qui </a:t>
            </a:r>
            <a:r>
              <a:rPr lang="en-US" dirty="0" err="1"/>
              <a:t>est</a:t>
            </a:r>
            <a:r>
              <a:rPr lang="en-US" dirty="0"/>
              <a:t> la section contact . Elle </a:t>
            </a:r>
            <a:r>
              <a:rPr lang="en-US" dirty="0" err="1"/>
              <a:t>permet</a:t>
            </a:r>
            <a:r>
              <a:rPr lang="en-US" dirty="0"/>
              <a:t> de nous </a:t>
            </a:r>
            <a:r>
              <a:rPr lang="en-US" dirty="0" err="1"/>
              <a:t>contacter</a:t>
            </a:r>
            <a:r>
              <a:rPr lang="en-US" dirty="0"/>
              <a:t> à travers </a:t>
            </a:r>
            <a:r>
              <a:rPr lang="en-US" dirty="0" err="1"/>
              <a:t>notre</a:t>
            </a:r>
            <a:r>
              <a:rPr lang="en-US" dirty="0"/>
              <a:t> </a:t>
            </a:r>
            <a:r>
              <a:rPr lang="en-US" dirty="0" err="1"/>
              <a:t>adresse</a:t>
            </a:r>
            <a:r>
              <a:rPr lang="en-US" dirty="0"/>
              <a:t> mail Afin de </a:t>
            </a:r>
            <a:r>
              <a:rPr lang="en-US" dirty="0" err="1"/>
              <a:t>recevoir</a:t>
            </a:r>
            <a:r>
              <a:rPr lang="en-US" dirty="0"/>
              <a:t> du feedback</a:t>
            </a:r>
          </a:p>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541CF38-62E9-482A-8E45-DE49E095312B}" type="slidenum">
              <a:rPr lang="fr-FR" smtClean="0"/>
              <a:t>36</a:t>
            </a:fld>
            <a:endParaRPr lang="fr-FR"/>
          </a:p>
        </p:txBody>
      </p:sp>
    </p:spTree>
    <p:extLst>
      <p:ext uri="{BB962C8B-B14F-4D97-AF65-F5344CB8AC3E}">
        <p14:creationId xmlns:p14="http://schemas.microsoft.com/office/powerpoint/2010/main" val="3426779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Pour conclure, ce projet nous a permis de stimuler notre créativité. </a:t>
            </a:r>
          </a:p>
          <a:p>
            <a:r>
              <a:rPr lang="fr-FR" sz="1200" kern="1200" dirty="0">
                <a:solidFill>
                  <a:schemeClr val="tx1"/>
                </a:solidFill>
                <a:effectLst/>
                <a:latin typeface="+mn-lt"/>
                <a:ea typeface="+mn-ea"/>
                <a:cs typeface="+mn-cs"/>
              </a:rPr>
              <a:t>Celle-ci passe par les idées originales que nous avons essayé de mettre en œuvre. </a:t>
            </a:r>
          </a:p>
          <a:p>
            <a:r>
              <a:rPr lang="fr-FR" sz="1200" kern="1200" dirty="0">
                <a:solidFill>
                  <a:schemeClr val="tx1"/>
                </a:solidFill>
                <a:effectLst/>
                <a:latin typeface="+mn-lt"/>
                <a:ea typeface="+mn-ea"/>
                <a:cs typeface="+mn-cs"/>
              </a:rPr>
              <a:t>il nous a permis d’appliquer ce qu’on a étudié en cours sur un projet réel et de s’approcher encore plus du monde de travail. </a:t>
            </a:r>
          </a:p>
          <a:p>
            <a:r>
              <a:rPr lang="fr-FR" sz="1200" kern="1200" dirty="0">
                <a:solidFill>
                  <a:schemeClr val="tx1"/>
                </a:solidFill>
                <a:effectLst/>
                <a:latin typeface="+mn-lt"/>
                <a:ea typeface="+mn-ea"/>
                <a:cs typeface="+mn-cs"/>
              </a:rPr>
              <a:t>On a pu reconnaître l’utilité de la modélisation dans la vie d’un ingénieur et ce qu’elle apporte comme solution aux problèmes complexes.</a:t>
            </a:r>
          </a:p>
          <a:p>
            <a:r>
              <a:rPr lang="fr-FR" sz="1200" kern="1200" dirty="0">
                <a:solidFill>
                  <a:schemeClr val="tx1"/>
                </a:solidFill>
                <a:effectLst/>
                <a:latin typeface="+mn-lt"/>
                <a:ea typeface="+mn-ea"/>
                <a:cs typeface="+mn-cs"/>
              </a:rPr>
              <a:t> finalement ce projet a été conçu dans l’optique d’une suite planifiée dans le semestre suivant pour passer à la phase de la réalisation. Bien que la modélisation a été trop profonde on essaiera de donner plus de temps pour la réalisation des fonctions les plus importantes dans notre projet.</a:t>
            </a:r>
          </a:p>
          <a:p>
            <a:r>
              <a:rPr lang="fr-FR" sz="1200" kern="1200" dirty="0">
                <a:solidFill>
                  <a:schemeClr val="tx1"/>
                </a:solidFill>
                <a:effectLst/>
                <a:latin typeface="+mn-lt"/>
                <a:ea typeface="+mn-ea"/>
                <a:cs typeface="+mn-cs"/>
              </a:rPr>
              <a:t>Nous vous remercions de votre attention et nous nous tenons à votre disposition pour toutes questions.</a:t>
            </a:r>
          </a:p>
          <a:p>
            <a:endParaRPr lang="fr-FR" dirty="0"/>
          </a:p>
        </p:txBody>
      </p:sp>
      <p:sp>
        <p:nvSpPr>
          <p:cNvPr id="4" name="Espace réservé du numéro de diapositive 3"/>
          <p:cNvSpPr>
            <a:spLocks noGrp="1"/>
          </p:cNvSpPr>
          <p:nvPr>
            <p:ph type="sldNum" sz="quarter" idx="5"/>
          </p:nvPr>
        </p:nvSpPr>
        <p:spPr/>
        <p:txBody>
          <a:bodyPr/>
          <a:lstStyle/>
          <a:p>
            <a:fld id="{A541CF38-62E9-482A-8E45-DE49E095312B}" type="slidenum">
              <a:rPr lang="fr-FR" smtClean="0"/>
              <a:pPr/>
              <a:t>37</a:t>
            </a:fld>
            <a:endParaRPr lang="fr-FR"/>
          </a:p>
        </p:txBody>
      </p:sp>
    </p:spTree>
    <p:extLst>
      <p:ext uri="{BB962C8B-B14F-4D97-AF65-F5344CB8AC3E}">
        <p14:creationId xmlns:p14="http://schemas.microsoft.com/office/powerpoint/2010/main" val="172383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Statistique</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L’an</a:t>
            </a:r>
            <a:r>
              <a:rPr lang="en-US" sz="1200" b="0" i="0" kern="1200" dirty="0">
                <a:solidFill>
                  <a:schemeClr val="tx1"/>
                </a:solidFill>
                <a:effectLst/>
                <a:latin typeface="+mn-lt"/>
                <a:ea typeface="+mn-ea"/>
                <a:cs typeface="+mn-cs"/>
              </a:rPr>
              <a:t> dernier(2019), la proportion des </a:t>
            </a:r>
            <a:r>
              <a:rPr lang="en-US" sz="1200" b="0" i="0" kern="1200" dirty="0" err="1">
                <a:solidFill>
                  <a:schemeClr val="tx1"/>
                </a:solidFill>
                <a:effectLst/>
                <a:latin typeface="+mn-lt"/>
                <a:ea typeface="+mn-ea"/>
                <a:cs typeface="+mn-cs"/>
              </a:rPr>
              <a:t>donneurs</a:t>
            </a:r>
            <a:r>
              <a:rPr lang="en-US" sz="1200" b="0" i="0" kern="1200" dirty="0">
                <a:solidFill>
                  <a:schemeClr val="tx1"/>
                </a:solidFill>
                <a:effectLst/>
                <a:latin typeface="+mn-lt"/>
                <a:ea typeface="+mn-ea"/>
                <a:cs typeface="+mn-cs"/>
              </a:rPr>
              <a:t> de sang </a:t>
            </a:r>
            <a:r>
              <a:rPr lang="en-US" sz="1200" b="0" i="0" kern="1200" dirty="0" err="1">
                <a:solidFill>
                  <a:schemeClr val="tx1"/>
                </a:solidFill>
                <a:effectLst/>
                <a:latin typeface="+mn-lt"/>
                <a:ea typeface="+mn-ea"/>
                <a:cs typeface="+mn-cs"/>
              </a:rPr>
              <a:t>rapportée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à</a:t>
            </a:r>
            <a:r>
              <a:rPr lang="en-US" sz="1200" b="0" i="0" kern="1200" dirty="0">
                <a:solidFill>
                  <a:schemeClr val="tx1"/>
                </a:solidFill>
                <a:effectLst/>
                <a:latin typeface="+mn-lt"/>
                <a:ea typeface="+mn-ea"/>
                <a:cs typeface="+mn-cs"/>
              </a:rPr>
              <a:t> la population </a:t>
            </a:r>
            <a:r>
              <a:rPr lang="en-US" sz="1200" b="0" i="0" kern="1200" dirty="0" err="1">
                <a:solidFill>
                  <a:schemeClr val="tx1"/>
                </a:solidFill>
                <a:effectLst/>
                <a:latin typeface="+mn-lt"/>
                <a:ea typeface="+mn-ea"/>
                <a:cs typeface="+mn-cs"/>
              </a:rPr>
              <a:t>totale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située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à</a:t>
            </a:r>
            <a:r>
              <a:rPr lang="en-US" sz="1200" b="0" i="0" kern="1200" dirty="0">
                <a:solidFill>
                  <a:schemeClr val="tx1"/>
                </a:solidFill>
                <a:effectLst/>
                <a:latin typeface="+mn-lt"/>
                <a:ea typeface="+mn-ea"/>
                <a:cs typeface="+mn-cs"/>
              </a:rPr>
              <a:t> 0,94%, </a:t>
            </a:r>
            <a:r>
              <a:rPr lang="en-US" sz="1200" b="0" i="0" kern="1200" dirty="0" err="1">
                <a:solidFill>
                  <a:schemeClr val="tx1"/>
                </a:solidFill>
                <a:effectLst/>
                <a:latin typeface="+mn-lt"/>
                <a:ea typeface="+mn-ea"/>
                <a:cs typeface="+mn-cs"/>
              </a:rPr>
              <a:t>soit</a:t>
            </a:r>
            <a:r>
              <a:rPr lang="en-US" sz="1200" b="0" i="0" kern="1200" dirty="0">
                <a:solidFill>
                  <a:schemeClr val="tx1"/>
                </a:solidFill>
                <a:effectLst/>
                <a:latin typeface="+mn-lt"/>
                <a:ea typeface="+mn-ea"/>
                <a:cs typeface="+mn-cs"/>
              </a:rPr>
              <a:t> 321.336 </a:t>
            </a:r>
            <a:r>
              <a:rPr lang="en-US" sz="1200" b="0" i="0" kern="1200" dirty="0" err="1">
                <a:solidFill>
                  <a:schemeClr val="tx1"/>
                </a:solidFill>
                <a:effectLst/>
                <a:latin typeface="+mn-lt"/>
                <a:ea typeface="+mn-ea"/>
                <a:cs typeface="+mn-cs"/>
              </a:rPr>
              <a:t>donneurs</a:t>
            </a:r>
            <a:r>
              <a:rPr lang="en-US" sz="1200" b="0" i="0" kern="1200" dirty="0">
                <a:solidFill>
                  <a:schemeClr val="tx1"/>
                </a:solidFill>
                <a:effectLst/>
                <a:latin typeface="+mn-lt"/>
                <a:ea typeface="+mn-ea"/>
                <a:cs typeface="+mn-cs"/>
              </a:rPr>
              <a:t> de sang,  un </a:t>
            </a:r>
            <a:r>
              <a:rPr lang="en-US" sz="1200" b="0" i="0" kern="1200" dirty="0" err="1">
                <a:solidFill>
                  <a:schemeClr val="tx1"/>
                </a:solidFill>
                <a:effectLst/>
                <a:latin typeface="+mn-lt"/>
                <a:ea typeface="+mn-ea"/>
                <a:cs typeface="+mn-cs"/>
              </a:rPr>
              <a:t>chiffre</a:t>
            </a:r>
            <a:r>
              <a:rPr lang="en-US" sz="1200" b="0" i="0" kern="1200" dirty="0">
                <a:solidFill>
                  <a:schemeClr val="tx1"/>
                </a:solidFill>
                <a:effectLst/>
                <a:latin typeface="+mn-lt"/>
                <a:ea typeface="+mn-ea"/>
                <a:cs typeface="+mn-cs"/>
              </a:rPr>
              <a:t> honorable qui </a:t>
            </a:r>
            <a:r>
              <a:rPr lang="en-US" sz="1200" b="0" i="0" kern="1200" dirty="0" err="1">
                <a:solidFill>
                  <a:schemeClr val="tx1"/>
                </a:solidFill>
                <a:effectLst/>
                <a:latin typeface="+mn-lt"/>
                <a:ea typeface="+mn-ea"/>
                <a:cs typeface="+mn-cs"/>
              </a:rPr>
              <a:t>s’approche</a:t>
            </a:r>
            <a:r>
              <a:rPr lang="en-US" sz="1200" b="0" i="0" kern="1200" dirty="0">
                <a:solidFill>
                  <a:schemeClr val="tx1"/>
                </a:solidFill>
                <a:effectLst/>
                <a:latin typeface="+mn-lt"/>
                <a:ea typeface="+mn-ea"/>
                <a:cs typeface="+mn-cs"/>
              </a:rPr>
              <a:t> plus que jamais du </a:t>
            </a:r>
            <a:r>
              <a:rPr lang="en-US" sz="1200" b="0" i="0" kern="1200" dirty="0" err="1">
                <a:solidFill>
                  <a:schemeClr val="tx1"/>
                </a:solidFill>
                <a:effectLst/>
                <a:latin typeface="+mn-lt"/>
                <a:ea typeface="+mn-ea"/>
                <a:cs typeface="+mn-cs"/>
              </a:rPr>
              <a:t>seuil</a:t>
            </a:r>
            <a:r>
              <a:rPr lang="en-US" sz="1200" b="0" i="0" kern="1200" dirty="0">
                <a:solidFill>
                  <a:schemeClr val="tx1"/>
                </a:solidFill>
                <a:effectLst/>
                <a:latin typeface="+mn-lt"/>
                <a:ea typeface="+mn-ea"/>
                <a:cs typeface="+mn-cs"/>
              </a:rPr>
              <a:t> minimum de </a:t>
            </a:r>
            <a:r>
              <a:rPr lang="en-US" sz="1200" b="0" i="0" kern="1200" dirty="0" err="1">
                <a:solidFill>
                  <a:schemeClr val="tx1"/>
                </a:solidFill>
                <a:effectLst/>
                <a:latin typeface="+mn-lt"/>
                <a:ea typeface="+mn-ea"/>
                <a:cs typeface="+mn-cs"/>
              </a:rPr>
              <a:t>sécurité</a:t>
            </a:r>
            <a:r>
              <a:rPr lang="en-US" sz="1200" b="0" i="0" kern="1200" dirty="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5"/>
          </p:nvPr>
        </p:nvSpPr>
        <p:spPr/>
        <p:txBody>
          <a:bodyPr/>
          <a:lstStyle/>
          <a:p>
            <a:fld id="{A541CF38-62E9-482A-8E45-DE49E095312B}" type="slidenum">
              <a:rPr lang="fr-FR" smtClean="0"/>
              <a:pPr/>
              <a:t>6</a:t>
            </a:fld>
            <a:endParaRPr lang="fr-FR"/>
          </a:p>
        </p:txBody>
      </p:sp>
    </p:spTree>
    <p:extLst>
      <p:ext uri="{BB962C8B-B14F-4D97-AF65-F5344CB8AC3E}">
        <p14:creationId xmlns:p14="http://schemas.microsoft.com/office/powerpoint/2010/main" val="3017209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Les </a:t>
            </a:r>
            <a:r>
              <a:rPr lang="en-US" sz="1200" b="0" i="0" kern="1200" dirty="0" err="1">
                <a:solidFill>
                  <a:schemeClr val="tx1"/>
                </a:solidFill>
                <a:effectLst/>
                <a:latin typeface="+mn-lt"/>
                <a:ea typeface="+mn-ea"/>
                <a:cs typeface="+mn-cs"/>
              </a:rPr>
              <a:t>centres</a:t>
            </a:r>
            <a:r>
              <a:rPr lang="en-US" sz="1200" b="0" i="0" kern="1200" dirty="0">
                <a:solidFill>
                  <a:schemeClr val="tx1"/>
                </a:solidFill>
                <a:effectLst/>
                <a:latin typeface="+mn-lt"/>
                <a:ea typeface="+mn-ea"/>
                <a:cs typeface="+mn-cs"/>
              </a:rPr>
              <a:t> de transfusion </a:t>
            </a:r>
            <a:r>
              <a:rPr lang="en-US" sz="1200" b="0" i="0" kern="1200" dirty="0" err="1">
                <a:solidFill>
                  <a:schemeClr val="tx1"/>
                </a:solidFill>
                <a:effectLst/>
                <a:latin typeface="+mn-lt"/>
                <a:ea typeface="+mn-ea"/>
                <a:cs typeface="+mn-cs"/>
              </a:rPr>
              <a:t>sont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mobilisés</a:t>
            </a:r>
            <a:r>
              <a:rPr lang="en-US" sz="1200" b="0" i="0" kern="1200" dirty="0">
                <a:solidFill>
                  <a:schemeClr val="tx1"/>
                </a:solidFill>
                <a:effectLst/>
                <a:latin typeface="+mn-lt"/>
                <a:ea typeface="+mn-ea"/>
                <a:cs typeface="+mn-cs"/>
              </a:rPr>
              <a:t> avec </a:t>
            </a:r>
            <a:r>
              <a:rPr lang="en-US" sz="1200" b="0" i="0" kern="1200" dirty="0" err="1">
                <a:solidFill>
                  <a:schemeClr val="tx1"/>
                </a:solidFill>
                <a:effectLst/>
                <a:latin typeface="+mn-lt"/>
                <a:ea typeface="+mn-ea"/>
                <a:cs typeface="+mn-cs"/>
              </a:rPr>
              <a:t>comme</a:t>
            </a:r>
            <a:r>
              <a:rPr lang="en-US" sz="1200" b="0" i="0" kern="1200" dirty="0">
                <a:solidFill>
                  <a:schemeClr val="tx1"/>
                </a:solidFill>
                <a:effectLst/>
                <a:latin typeface="+mn-lt"/>
                <a:ea typeface="+mn-ea"/>
                <a:cs typeface="+mn-cs"/>
              </a:rPr>
              <a:t> mot </a:t>
            </a:r>
            <a:r>
              <a:rPr lang="en-US" sz="1200" b="0" i="0" kern="1200" dirty="0" err="1">
                <a:solidFill>
                  <a:schemeClr val="tx1"/>
                </a:solidFill>
                <a:effectLst/>
                <a:latin typeface="+mn-lt"/>
                <a:ea typeface="+mn-ea"/>
                <a:cs typeface="+mn-cs"/>
              </a:rPr>
              <a:t>d’ordre</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Tous</a:t>
            </a:r>
            <a:r>
              <a:rPr lang="en-US" sz="1200" b="0" i="0" kern="1200" dirty="0">
                <a:solidFill>
                  <a:schemeClr val="tx1"/>
                </a:solidFill>
                <a:effectLst/>
                <a:latin typeface="+mn-lt"/>
                <a:ea typeface="+mn-ea"/>
                <a:cs typeface="+mn-cs"/>
              </a:rPr>
              <a:t> pour 1% »</a:t>
            </a:r>
          </a:p>
          <a:p>
            <a:endParaRPr lang="fr-FR" dirty="0"/>
          </a:p>
        </p:txBody>
      </p:sp>
      <p:sp>
        <p:nvSpPr>
          <p:cNvPr id="4" name="Espace réservé du numéro de diapositive 3"/>
          <p:cNvSpPr>
            <a:spLocks noGrp="1"/>
          </p:cNvSpPr>
          <p:nvPr>
            <p:ph type="sldNum" sz="quarter" idx="5"/>
          </p:nvPr>
        </p:nvSpPr>
        <p:spPr/>
        <p:txBody>
          <a:bodyPr/>
          <a:lstStyle/>
          <a:p>
            <a:fld id="{A541CF38-62E9-482A-8E45-DE49E095312B}" type="slidenum">
              <a:rPr lang="fr-FR" smtClean="0"/>
              <a:pPr/>
              <a:t>7</a:t>
            </a:fld>
            <a:endParaRPr lang="fr-FR"/>
          </a:p>
        </p:txBody>
      </p:sp>
    </p:spTree>
    <p:extLst>
      <p:ext uri="{BB962C8B-B14F-4D97-AF65-F5344CB8AC3E}">
        <p14:creationId xmlns:p14="http://schemas.microsoft.com/office/powerpoint/2010/main" val="3510979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Pour y </a:t>
            </a:r>
            <a:r>
              <a:rPr lang="en-US" sz="1200" b="0" i="0" kern="1200" dirty="0" err="1">
                <a:solidFill>
                  <a:schemeClr val="tx1"/>
                </a:solidFill>
                <a:effectLst/>
                <a:latin typeface="+mn-lt"/>
                <a:ea typeface="+mn-ea"/>
                <a:cs typeface="+mn-cs"/>
              </a:rPr>
              <a:t>parvenir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plusieurs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projets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innovants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ont</a:t>
            </a:r>
            <a:r>
              <a:rPr lang="en-US" sz="1200" b="0" i="0" kern="1200" dirty="0">
                <a:solidFill>
                  <a:schemeClr val="tx1"/>
                </a:solidFill>
                <a:effectLst/>
                <a:latin typeface="+mn-lt"/>
                <a:ea typeface="+mn-ea"/>
                <a:cs typeface="+mn-cs"/>
              </a:rPr>
              <a:t> vu le jour </a:t>
            </a:r>
            <a:r>
              <a:rPr lang="en-US" sz="1200" b="0" i="0" kern="1200" dirty="0" err="1">
                <a:solidFill>
                  <a:schemeClr val="tx1"/>
                </a:solidFill>
                <a:effectLst/>
                <a:latin typeface="+mn-lt"/>
                <a:ea typeface="+mn-ea"/>
                <a:cs typeface="+mn-cs"/>
              </a:rPr>
              <a:t>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l’instar</a:t>
            </a:r>
            <a:r>
              <a:rPr lang="en-US" sz="1200" b="0" i="0" kern="1200" dirty="0">
                <a:solidFill>
                  <a:schemeClr val="tx1"/>
                </a:solidFill>
                <a:effectLst/>
                <a:latin typeface="+mn-lt"/>
                <a:ea typeface="+mn-ea"/>
                <a:cs typeface="+mn-cs"/>
              </a:rPr>
              <a:t> de la </a:t>
            </a:r>
            <a:r>
              <a:rPr lang="en-US" sz="1200" b="0" i="0" kern="1200" dirty="0" err="1">
                <a:solidFill>
                  <a:schemeClr val="tx1"/>
                </a:solidFill>
                <a:effectLst/>
                <a:latin typeface="+mn-lt"/>
                <a:ea typeface="+mn-ea"/>
                <a:cs typeface="+mn-cs"/>
              </a:rPr>
              <a:t>campagne</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quand</a:t>
            </a:r>
            <a:r>
              <a:rPr lang="en-US" sz="1200" b="0" i="0" kern="1200" dirty="0">
                <a:solidFill>
                  <a:schemeClr val="tx1"/>
                </a:solidFill>
                <a:effectLst/>
                <a:latin typeface="+mn-lt"/>
                <a:ea typeface="+mn-ea"/>
                <a:cs typeface="+mn-cs"/>
              </a:rPr>
              <a:t> je serai grand, je </a:t>
            </a:r>
            <a:r>
              <a:rPr lang="en-US" sz="1200" b="0" i="0" kern="1200" dirty="0" err="1">
                <a:solidFill>
                  <a:schemeClr val="tx1"/>
                </a:solidFill>
                <a:effectLst/>
                <a:latin typeface="+mn-lt"/>
                <a:ea typeface="+mn-ea"/>
                <a:cs typeface="+mn-cs"/>
              </a:rPr>
              <a:t>donnerai</a:t>
            </a:r>
            <a:r>
              <a:rPr lang="en-US" sz="1200" b="0" i="0" kern="1200" dirty="0">
                <a:solidFill>
                  <a:schemeClr val="tx1"/>
                </a:solidFill>
                <a:effectLst/>
                <a:latin typeface="+mn-lt"/>
                <a:ea typeface="+mn-ea"/>
                <a:cs typeface="+mn-cs"/>
              </a:rPr>
              <a:t> mon sang » qui </a:t>
            </a:r>
            <a:r>
              <a:rPr lang="en-US" sz="1200" b="0" i="0" kern="1200" dirty="0" err="1">
                <a:solidFill>
                  <a:schemeClr val="tx1"/>
                </a:solidFill>
                <a:effectLst/>
                <a:latin typeface="+mn-lt"/>
                <a:ea typeface="+mn-ea"/>
                <a:cs typeface="+mn-cs"/>
              </a:rPr>
              <a:t>cible</a:t>
            </a:r>
            <a:r>
              <a:rPr lang="en-US" sz="1200" b="0" i="0" kern="1200" dirty="0">
                <a:solidFill>
                  <a:schemeClr val="tx1"/>
                </a:solidFill>
                <a:effectLst/>
                <a:latin typeface="+mn-lt"/>
                <a:ea typeface="+mn-ea"/>
                <a:cs typeface="+mn-cs"/>
              </a:rPr>
              <a:t> les </a:t>
            </a:r>
            <a:r>
              <a:rPr lang="en-US" sz="1200" b="0" i="0" kern="1200" dirty="0" err="1">
                <a:solidFill>
                  <a:schemeClr val="tx1"/>
                </a:solidFill>
                <a:effectLst/>
                <a:latin typeface="+mn-lt"/>
                <a:ea typeface="+mn-ea"/>
                <a:cs typeface="+mn-cs"/>
              </a:rPr>
              <a:t>élèves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ainsi</a:t>
            </a:r>
            <a:r>
              <a:rPr lang="en-US" sz="1200" b="0" i="0" kern="1200" dirty="0">
                <a:solidFill>
                  <a:schemeClr val="tx1"/>
                </a:solidFill>
                <a:effectLst/>
                <a:latin typeface="+mn-lt"/>
                <a:ea typeface="+mn-ea"/>
                <a:cs typeface="+mn-cs"/>
              </a:rPr>
              <a:t> que </a:t>
            </a:r>
            <a:r>
              <a:rPr lang="en-US" sz="1200" b="0" i="0" kern="1200" dirty="0" err="1">
                <a:solidFill>
                  <a:schemeClr val="tx1"/>
                </a:solidFill>
                <a:effectLst/>
                <a:latin typeface="+mn-lt"/>
                <a:ea typeface="+mn-ea"/>
                <a:cs typeface="+mn-cs"/>
              </a:rPr>
              <a:t>l’opération</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parrainage</a:t>
            </a:r>
            <a:r>
              <a:rPr lang="en-US" sz="1200" b="0" i="0" kern="1200" dirty="0">
                <a:solidFill>
                  <a:schemeClr val="tx1"/>
                </a:solidFill>
                <a:effectLst/>
                <a:latin typeface="+mn-lt"/>
                <a:ea typeface="+mn-ea"/>
                <a:cs typeface="+mn-cs"/>
              </a:rPr>
              <a:t> des </a:t>
            </a:r>
            <a:r>
              <a:rPr lang="en-US" sz="1200" b="0" i="0" kern="1200" dirty="0" err="1">
                <a:solidFill>
                  <a:schemeClr val="tx1"/>
                </a:solidFill>
                <a:effectLst/>
                <a:latin typeface="+mn-lt"/>
                <a:ea typeface="+mn-ea"/>
                <a:cs typeface="+mn-cs"/>
              </a:rPr>
              <a:t>donneurs</a:t>
            </a:r>
            <a:r>
              <a:rPr lang="en-US" sz="1200" b="0" i="0" kern="1200" dirty="0">
                <a:solidFill>
                  <a:schemeClr val="tx1"/>
                </a:solidFill>
                <a:effectLst/>
                <a:latin typeface="+mn-lt"/>
                <a:ea typeface="+mn-ea"/>
                <a:cs typeface="+mn-cs"/>
              </a:rPr>
              <a:t> de sang » </a:t>
            </a:r>
            <a:r>
              <a:rPr lang="en-US" sz="1200" b="0" i="0" kern="1200" dirty="0" err="1">
                <a:solidFill>
                  <a:schemeClr val="tx1"/>
                </a:solidFill>
                <a:effectLst/>
                <a:latin typeface="+mn-lt"/>
                <a:ea typeface="+mn-ea"/>
                <a:cs typeface="+mn-cs"/>
              </a:rPr>
              <a:t>mobilisant</a:t>
            </a:r>
            <a:r>
              <a:rPr lang="en-US" sz="1200" b="0" i="0" kern="1200" dirty="0">
                <a:solidFill>
                  <a:schemeClr val="tx1"/>
                </a:solidFill>
                <a:effectLst/>
                <a:latin typeface="+mn-lt"/>
                <a:ea typeface="+mn-ea"/>
                <a:cs typeface="+mn-cs"/>
              </a:rPr>
              <a:t> les </a:t>
            </a:r>
            <a:r>
              <a:rPr lang="en-US" sz="1200" b="0" i="0" kern="1200" dirty="0" err="1">
                <a:solidFill>
                  <a:schemeClr val="tx1"/>
                </a:solidFill>
                <a:effectLst/>
                <a:latin typeface="+mn-lt"/>
                <a:ea typeface="+mn-ea"/>
                <a:cs typeface="+mn-cs"/>
              </a:rPr>
              <a:t>donneurs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réguliers</a:t>
            </a:r>
            <a:r>
              <a:rPr lang="en-US" sz="1200" b="0" i="0" kern="1200" dirty="0">
                <a:solidFill>
                  <a:schemeClr val="tx1"/>
                </a:solidFill>
                <a:effectLst/>
                <a:latin typeface="+mn-lt"/>
                <a:ea typeface="+mn-ea"/>
                <a:cs typeface="+mn-cs"/>
              </a:rPr>
              <a:t> pour le </a:t>
            </a:r>
            <a:r>
              <a:rPr lang="en-US" sz="1200" b="0" i="0" kern="1200" dirty="0" err="1">
                <a:solidFill>
                  <a:schemeClr val="tx1"/>
                </a:solidFill>
                <a:effectLst/>
                <a:latin typeface="+mn-lt"/>
                <a:ea typeface="+mn-ea"/>
                <a:cs typeface="+mn-cs"/>
              </a:rPr>
              <a:t>recrutement</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davantage</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volontaires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ajoutent</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création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d’une</a:t>
            </a:r>
            <a:r>
              <a:rPr lang="en-US" sz="1200" b="0" i="0" kern="1200" dirty="0">
                <a:solidFill>
                  <a:schemeClr val="tx1"/>
                </a:solidFill>
                <a:effectLst/>
                <a:latin typeface="+mn-lt"/>
                <a:ea typeface="+mn-ea"/>
                <a:cs typeface="+mn-cs"/>
              </a:rPr>
              <a:t> association des </a:t>
            </a:r>
            <a:r>
              <a:rPr lang="en-US" sz="1200" b="0" i="0" kern="1200" dirty="0" err="1">
                <a:solidFill>
                  <a:schemeClr val="tx1"/>
                </a:solidFill>
                <a:effectLst/>
                <a:latin typeface="+mn-lt"/>
                <a:ea typeface="+mn-ea"/>
                <a:cs typeface="+mn-cs"/>
              </a:rPr>
              <a:t>donneurs</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groupes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rares</a:t>
            </a:r>
            <a:r>
              <a:rPr lang="en-US" sz="1200" b="0" i="0" kern="1200" dirty="0">
                <a:solidFill>
                  <a:schemeClr val="tx1"/>
                </a:solidFill>
                <a:effectLst/>
                <a:latin typeface="+mn-lt"/>
                <a:ea typeface="+mn-ea"/>
                <a:cs typeface="+mn-cs"/>
              </a:rPr>
              <a:t> dans le souci de les </a:t>
            </a:r>
            <a:r>
              <a:rPr lang="en-US" sz="1200" b="0" i="0" kern="1200" dirty="0" err="1">
                <a:solidFill>
                  <a:schemeClr val="tx1"/>
                </a:solidFill>
                <a:effectLst/>
                <a:latin typeface="+mn-lt"/>
                <a:ea typeface="+mn-ea"/>
                <a:cs typeface="+mn-cs"/>
              </a:rPr>
              <a:t>fidéliser</a:t>
            </a:r>
            <a:r>
              <a:rPr lang="en-US" sz="1200" b="0" i="0" kern="1200" dirty="0">
                <a:solidFill>
                  <a:schemeClr val="tx1"/>
                </a:solidFill>
                <a:effectLst/>
                <a:latin typeface="+mn-lt"/>
                <a:ea typeface="+mn-ea"/>
                <a:cs typeface="+mn-cs"/>
              </a:rPr>
              <a:t> et la mise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place de </a:t>
            </a:r>
            <a:r>
              <a:rPr lang="en-US" sz="1200" b="0" i="0" kern="1200" dirty="0" err="1">
                <a:solidFill>
                  <a:schemeClr val="tx1"/>
                </a:solidFill>
                <a:effectLst/>
                <a:latin typeface="+mn-lt"/>
                <a:ea typeface="+mn-ea"/>
                <a:cs typeface="+mn-cs"/>
              </a:rPr>
              <a:t>maisons</a:t>
            </a:r>
            <a:r>
              <a:rPr lang="en-US" sz="1200" b="0" i="0" kern="1200" dirty="0">
                <a:solidFill>
                  <a:schemeClr val="tx1"/>
                </a:solidFill>
                <a:effectLst/>
                <a:latin typeface="+mn-lt"/>
                <a:ea typeface="+mn-ea"/>
                <a:cs typeface="+mn-cs"/>
              </a:rPr>
              <a:t> et </a:t>
            </a:r>
            <a:r>
              <a:rPr lang="en-US" sz="1200" b="0" i="0" kern="1200" dirty="0" err="1">
                <a:solidFill>
                  <a:schemeClr val="tx1"/>
                </a:solidFill>
                <a:effectLst/>
                <a:latin typeface="+mn-lt"/>
                <a:ea typeface="+mn-ea"/>
                <a:cs typeface="+mn-cs"/>
              </a:rPr>
              <a:t>tentes</a:t>
            </a:r>
            <a:r>
              <a:rPr lang="en-US" sz="1200" b="0" i="0" kern="1200" dirty="0">
                <a:solidFill>
                  <a:schemeClr val="tx1"/>
                </a:solidFill>
                <a:effectLst/>
                <a:latin typeface="+mn-lt"/>
                <a:ea typeface="+mn-ea"/>
                <a:cs typeface="+mn-cs"/>
              </a:rPr>
              <a:t> de dons du sang </a:t>
            </a:r>
            <a:r>
              <a:rPr lang="en-US" sz="1200" b="0" i="0" kern="1200" dirty="0" err="1">
                <a:solidFill>
                  <a:schemeClr val="tx1"/>
                </a:solidFill>
                <a:effectLst/>
                <a:latin typeface="+mn-lt"/>
                <a:ea typeface="+mn-ea"/>
                <a:cs typeface="+mn-cs"/>
              </a:rPr>
              <a:t>parrainées</a:t>
            </a:r>
            <a:r>
              <a:rPr lang="en-US" sz="1200" b="0" i="0" kern="1200" dirty="0">
                <a:solidFill>
                  <a:schemeClr val="tx1"/>
                </a:solidFill>
                <a:effectLst/>
                <a:latin typeface="+mn-lt"/>
                <a:ea typeface="+mn-ea"/>
                <a:cs typeface="+mn-cs"/>
              </a:rPr>
              <a:t> par des associations.</a:t>
            </a:r>
          </a:p>
          <a:p>
            <a:endParaRPr lang="fr-FR" dirty="0"/>
          </a:p>
        </p:txBody>
      </p:sp>
      <p:sp>
        <p:nvSpPr>
          <p:cNvPr id="4" name="Espace réservé du numéro de diapositive 3"/>
          <p:cNvSpPr>
            <a:spLocks noGrp="1"/>
          </p:cNvSpPr>
          <p:nvPr>
            <p:ph type="sldNum" sz="quarter" idx="5"/>
          </p:nvPr>
        </p:nvSpPr>
        <p:spPr/>
        <p:txBody>
          <a:bodyPr/>
          <a:lstStyle/>
          <a:p>
            <a:fld id="{A541CF38-62E9-482A-8E45-DE49E095312B}" type="slidenum">
              <a:rPr lang="fr-FR" smtClean="0"/>
              <a:pPr/>
              <a:t>8</a:t>
            </a:fld>
            <a:endParaRPr lang="fr-FR"/>
          </a:p>
        </p:txBody>
      </p:sp>
    </p:spTree>
    <p:extLst>
      <p:ext uri="{BB962C8B-B14F-4D97-AF65-F5344CB8AC3E}">
        <p14:creationId xmlns:p14="http://schemas.microsoft.com/office/powerpoint/2010/main" val="2685766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i="0" kern="1200" dirty="0">
                <a:solidFill>
                  <a:schemeClr val="tx1"/>
                </a:solidFill>
                <a:effectLst/>
                <a:latin typeface="+mn-lt"/>
                <a:ea typeface="+mn-ea"/>
                <a:cs typeface="+mn-cs"/>
              </a:rPr>
              <a:t>Dans </a:t>
            </a:r>
            <a:r>
              <a:rPr lang="en-US" sz="1200" b="0" i="0" kern="1200" dirty="0" err="1">
                <a:solidFill>
                  <a:schemeClr val="tx1"/>
                </a:solidFill>
                <a:effectLst/>
                <a:latin typeface="+mn-lt"/>
                <a:ea typeface="+mn-ea"/>
                <a:cs typeface="+mn-cs"/>
              </a:rPr>
              <a:t>cette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optique</a:t>
            </a:r>
            <a:r>
              <a:rPr lang="en-US" sz="1200" b="0" i="0" kern="1200" dirty="0">
                <a:solidFill>
                  <a:schemeClr val="tx1"/>
                </a:solidFill>
                <a:effectLst/>
                <a:latin typeface="+mn-lt"/>
                <a:ea typeface="+mn-ea"/>
                <a:cs typeface="+mn-cs"/>
              </a:rPr>
              <a:t> nous </a:t>
            </a:r>
            <a:r>
              <a:rPr lang="en-US" sz="1200" b="0" i="0" kern="1200" dirty="0" err="1">
                <a:solidFill>
                  <a:schemeClr val="tx1"/>
                </a:solidFill>
                <a:effectLst/>
                <a:latin typeface="+mn-lt"/>
                <a:ea typeface="+mn-ea"/>
                <a:cs typeface="+mn-cs"/>
              </a:rPr>
              <a:t>avons</a:t>
            </a:r>
            <a:r>
              <a:rPr lang="en-US" sz="1200" b="0" i="0" kern="1200" dirty="0">
                <a:solidFill>
                  <a:schemeClr val="tx1"/>
                </a:solidFill>
                <a:effectLst/>
                <a:latin typeface="+mn-lt"/>
                <a:ea typeface="+mn-ea"/>
                <a:cs typeface="+mn-cs"/>
              </a:rPr>
              <a:t> vu </a:t>
            </a:r>
            <a:r>
              <a:rPr lang="en-US" sz="1200" b="0" i="0" kern="1200" dirty="0" err="1">
                <a:solidFill>
                  <a:schemeClr val="tx1"/>
                </a:solidFill>
                <a:effectLst/>
                <a:latin typeface="+mn-lt"/>
                <a:ea typeface="+mn-ea"/>
                <a:cs typeface="+mn-cs"/>
              </a:rPr>
              <a:t>l’interet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d’automatiser</a:t>
            </a:r>
            <a:r>
              <a:rPr lang="en-US" sz="1200" b="0" i="0" kern="1200" dirty="0">
                <a:solidFill>
                  <a:schemeClr val="tx1"/>
                </a:solidFill>
                <a:effectLst/>
                <a:latin typeface="+mn-lt"/>
                <a:ea typeface="+mn-ea"/>
                <a:cs typeface="+mn-cs"/>
              </a:rPr>
              <a:t> le </a:t>
            </a:r>
            <a:r>
              <a:rPr lang="en-US" sz="1200" b="0" i="0" kern="1200" dirty="0" err="1">
                <a:solidFill>
                  <a:schemeClr val="tx1"/>
                </a:solidFill>
                <a:effectLst/>
                <a:latin typeface="+mn-lt"/>
                <a:ea typeface="+mn-ea"/>
                <a:cs typeface="+mn-cs"/>
              </a:rPr>
              <a:t>processus</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demande</a:t>
            </a:r>
            <a:r>
              <a:rPr lang="en-US" sz="1200" b="0" i="0" kern="1200" dirty="0">
                <a:solidFill>
                  <a:schemeClr val="tx1"/>
                </a:solidFill>
                <a:effectLst/>
                <a:latin typeface="+mn-lt"/>
                <a:ea typeface="+mn-ea"/>
                <a:cs typeface="+mn-cs"/>
              </a:rPr>
              <a:t> et de don du sang </a:t>
            </a:r>
            <a:r>
              <a:rPr lang="en-US" sz="1200" b="0" i="0" kern="1200" dirty="0" err="1">
                <a:solidFill>
                  <a:schemeClr val="tx1"/>
                </a:solidFill>
                <a:effectLst/>
                <a:latin typeface="+mn-lt"/>
                <a:ea typeface="+mn-ea"/>
                <a:cs typeface="+mn-cs"/>
              </a:rPr>
              <a:t>à</a:t>
            </a:r>
            <a:r>
              <a:rPr lang="en-US" sz="1200" b="0" i="0" kern="1200" dirty="0">
                <a:solidFill>
                  <a:schemeClr val="tx1"/>
                </a:solidFill>
                <a:effectLst/>
                <a:latin typeface="+mn-lt"/>
                <a:ea typeface="+mn-ea"/>
                <a:cs typeface="+mn-cs"/>
              </a:rPr>
              <a:t> travers </a:t>
            </a:r>
            <a:r>
              <a:rPr lang="en-US" sz="1200" b="0" i="0" kern="1200" dirty="0" err="1">
                <a:solidFill>
                  <a:schemeClr val="tx1"/>
                </a:solidFill>
                <a:effectLst/>
                <a:latin typeface="+mn-lt"/>
                <a:ea typeface="+mn-ea"/>
                <a:cs typeface="+mn-cs"/>
              </a:rPr>
              <a:t>une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plateforme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liée</a:t>
            </a:r>
            <a:r>
              <a:rPr lang="en-US" sz="1200" b="0" i="0" kern="1200" dirty="0">
                <a:solidFill>
                  <a:schemeClr val="tx1"/>
                </a:solidFill>
                <a:effectLst/>
                <a:latin typeface="+mn-lt"/>
                <a:ea typeface="+mn-ea"/>
                <a:cs typeface="+mn-cs"/>
              </a:rPr>
              <a:t> aux </a:t>
            </a:r>
            <a:r>
              <a:rPr lang="en-US" sz="1200" b="0" i="0" kern="1200" dirty="0" err="1">
                <a:solidFill>
                  <a:schemeClr val="tx1"/>
                </a:solidFill>
                <a:effectLst/>
                <a:latin typeface="+mn-lt"/>
                <a:ea typeface="+mn-ea"/>
                <a:cs typeface="+mn-cs"/>
              </a:rPr>
              <a:t>centres</a:t>
            </a:r>
            <a:r>
              <a:rPr lang="en-US" sz="1200" b="0" i="0" kern="1200" dirty="0">
                <a:solidFill>
                  <a:schemeClr val="tx1"/>
                </a:solidFill>
                <a:effectLst/>
                <a:latin typeface="+mn-lt"/>
                <a:ea typeface="+mn-ea"/>
                <a:cs typeface="+mn-cs"/>
              </a:rPr>
              <a:t> de don et aux </a:t>
            </a:r>
            <a:r>
              <a:rPr lang="en-US" sz="1200" b="0" i="0" kern="1200" dirty="0" err="1">
                <a:solidFill>
                  <a:schemeClr val="tx1"/>
                </a:solidFill>
                <a:effectLst/>
                <a:latin typeface="+mn-lt"/>
                <a:ea typeface="+mn-ea"/>
                <a:cs typeface="+mn-cs"/>
              </a:rPr>
              <a:t>hopitaux</a:t>
            </a:r>
            <a:r>
              <a:rPr lang="en-US" sz="1200" b="0" i="0" kern="1200" dirty="0">
                <a:solidFill>
                  <a:schemeClr val="tx1"/>
                </a:solidFill>
                <a:effectLst/>
                <a:latin typeface="+mn-lt"/>
                <a:ea typeface="+mn-ea"/>
                <a:cs typeface="+mn-cs"/>
              </a:rPr>
              <a:t> pour </a:t>
            </a:r>
            <a:r>
              <a:rPr lang="en-US" sz="1200" b="0" i="0" kern="1200" dirty="0" err="1">
                <a:solidFill>
                  <a:schemeClr val="tx1"/>
                </a:solidFill>
                <a:effectLst/>
                <a:latin typeface="+mn-lt"/>
                <a:ea typeface="+mn-ea"/>
                <a:cs typeface="+mn-cs"/>
              </a:rPr>
              <a:t>garantir</a:t>
            </a:r>
            <a:r>
              <a:rPr lang="en-US" sz="1200" b="0" i="0" kern="1200" dirty="0">
                <a:solidFill>
                  <a:schemeClr val="tx1"/>
                </a:solidFill>
                <a:effectLst/>
                <a:latin typeface="+mn-lt"/>
                <a:ea typeface="+mn-ea"/>
                <a:cs typeface="+mn-cs"/>
              </a:rPr>
              <a:t> le reserve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cas</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besoin</a:t>
            </a:r>
            <a:r>
              <a:rPr lang="en-US" sz="1200" b="0" i="0" kern="1200" dirty="0">
                <a:solidFill>
                  <a:schemeClr val="tx1"/>
                </a:solidFill>
                <a:effectLst/>
                <a:latin typeface="+mn-lt"/>
                <a:ea typeface="+mn-ea"/>
                <a:cs typeface="+mn-cs"/>
              </a:rPr>
              <a:t> et de </a:t>
            </a:r>
            <a:r>
              <a:rPr lang="en-US" sz="1200" b="0" i="0" kern="1200" dirty="0" err="1">
                <a:solidFill>
                  <a:schemeClr val="tx1"/>
                </a:solidFill>
                <a:effectLst/>
                <a:latin typeface="+mn-lt"/>
                <a:ea typeface="+mn-ea"/>
                <a:cs typeface="+mn-cs"/>
              </a:rPr>
              <a:t>permettre</a:t>
            </a:r>
            <a:r>
              <a:rPr lang="en-US" sz="1200" b="0" i="0" kern="1200" dirty="0">
                <a:solidFill>
                  <a:schemeClr val="tx1"/>
                </a:solidFill>
                <a:effectLst/>
                <a:latin typeface="+mn-lt"/>
                <a:ea typeface="+mn-ea"/>
                <a:cs typeface="+mn-cs"/>
              </a:rPr>
              <a:t> a des gens qui </a:t>
            </a:r>
            <a:r>
              <a:rPr lang="en-US" sz="1200" b="0" i="0" kern="1200" dirty="0" err="1">
                <a:solidFill>
                  <a:schemeClr val="tx1"/>
                </a:solidFill>
                <a:effectLst/>
                <a:latin typeface="+mn-lt"/>
                <a:ea typeface="+mn-ea"/>
                <a:cs typeface="+mn-cs"/>
              </a:rPr>
              <a:t>n’ont</a:t>
            </a:r>
            <a:r>
              <a:rPr lang="en-US" sz="1200" b="0" i="0" kern="1200" dirty="0">
                <a:solidFill>
                  <a:schemeClr val="tx1"/>
                </a:solidFill>
                <a:effectLst/>
                <a:latin typeface="+mn-lt"/>
                <a:ea typeface="+mn-ea"/>
                <a:cs typeface="+mn-cs"/>
              </a:rPr>
              <a:t> jamais </a:t>
            </a:r>
            <a:r>
              <a:rPr lang="en-US" sz="1200" b="0" i="0" kern="1200" dirty="0" err="1">
                <a:solidFill>
                  <a:schemeClr val="tx1"/>
                </a:solidFill>
                <a:effectLst/>
                <a:latin typeface="+mn-lt"/>
                <a:ea typeface="+mn-ea"/>
                <a:cs typeface="+mn-cs"/>
              </a:rPr>
              <a:t>donné</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leur</a:t>
            </a:r>
            <a:r>
              <a:rPr lang="en-US" sz="1200" b="0" i="0" kern="1200" dirty="0">
                <a:solidFill>
                  <a:schemeClr val="tx1"/>
                </a:solidFill>
                <a:effectLst/>
                <a:latin typeface="+mn-lt"/>
                <a:ea typeface="+mn-ea"/>
                <a:cs typeface="+mn-cs"/>
              </a:rPr>
              <a:t> son de se </a:t>
            </a:r>
            <a:r>
              <a:rPr lang="en-US" sz="1200" b="0" i="0" kern="1200" dirty="0" err="1">
                <a:solidFill>
                  <a:schemeClr val="tx1"/>
                </a:solidFill>
                <a:effectLst/>
                <a:latin typeface="+mn-lt"/>
                <a:ea typeface="+mn-ea"/>
                <a:cs typeface="+mn-cs"/>
              </a:rPr>
              <a:t>familiariser</a:t>
            </a:r>
            <a:r>
              <a:rPr lang="en-US" sz="1200" b="0" i="0" kern="1200" dirty="0">
                <a:solidFill>
                  <a:schemeClr val="tx1"/>
                </a:solidFill>
                <a:effectLst/>
                <a:latin typeface="+mn-lt"/>
                <a:ea typeface="+mn-ea"/>
                <a:cs typeface="+mn-cs"/>
              </a:rPr>
              <a:t> avec le </a:t>
            </a:r>
            <a:r>
              <a:rPr lang="en-US" sz="1200" b="0" i="0" kern="1200" dirty="0" err="1">
                <a:solidFill>
                  <a:schemeClr val="tx1"/>
                </a:solidFill>
                <a:effectLst/>
                <a:latin typeface="+mn-lt"/>
                <a:ea typeface="+mn-ea"/>
                <a:cs typeface="+mn-cs"/>
              </a:rPr>
              <a:t>processus</a:t>
            </a:r>
            <a:r>
              <a:rPr lang="en-US" sz="1200" b="0" i="0" kern="1200" dirty="0">
                <a:solidFill>
                  <a:schemeClr val="tx1"/>
                </a:solidFill>
                <a:effectLst/>
                <a:latin typeface="+mn-lt"/>
                <a:ea typeface="+mn-ea"/>
                <a:cs typeface="+mn-cs"/>
              </a:rPr>
              <a:t> et savoir la </a:t>
            </a:r>
            <a:r>
              <a:rPr lang="en-US" sz="1200" b="0" i="0" kern="1200" dirty="0" err="1">
                <a:solidFill>
                  <a:schemeClr val="tx1"/>
                </a:solidFill>
                <a:effectLst/>
                <a:latin typeface="+mn-lt"/>
                <a:ea typeface="+mn-ea"/>
                <a:cs typeface="+mn-cs"/>
              </a:rPr>
              <a:t>grande</a:t>
            </a:r>
            <a:r>
              <a:rPr lang="en-US" sz="1200" b="0" i="0" kern="1200" dirty="0">
                <a:solidFill>
                  <a:schemeClr val="tx1"/>
                </a:solidFill>
                <a:effectLst/>
                <a:latin typeface="+mn-lt"/>
                <a:ea typeface="+mn-ea"/>
                <a:cs typeface="+mn-cs"/>
              </a:rPr>
              <a:t> contribution </a:t>
            </a:r>
            <a:r>
              <a:rPr lang="en-US" sz="1200" b="0" i="0" kern="1200" dirty="0" err="1">
                <a:solidFill>
                  <a:schemeClr val="tx1"/>
                </a:solidFill>
                <a:effectLst/>
                <a:latin typeface="+mn-lt"/>
                <a:ea typeface="+mn-ea"/>
                <a:cs typeface="+mn-cs"/>
              </a:rPr>
              <a:t>qu’ils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pourront</a:t>
            </a:r>
            <a:r>
              <a:rPr lang="en-US" sz="1200" b="0" i="0" kern="1200" dirty="0">
                <a:solidFill>
                  <a:schemeClr val="tx1"/>
                </a:solidFill>
                <a:effectLst/>
                <a:latin typeface="+mn-lt"/>
                <a:ea typeface="+mn-ea"/>
                <a:cs typeface="+mn-cs"/>
              </a:rPr>
              <a:t> faire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donnant</a:t>
            </a:r>
            <a:r>
              <a:rPr lang="en-US" sz="1200" b="0" i="0" kern="1200" dirty="0">
                <a:solidFill>
                  <a:schemeClr val="tx1"/>
                </a:solidFill>
                <a:effectLst/>
                <a:latin typeface="+mn-lt"/>
                <a:ea typeface="+mn-ea"/>
                <a:cs typeface="+mn-cs"/>
              </a:rPr>
              <a:t> du son .</a:t>
            </a:r>
            <a:endParaRPr lang="fr-FR" dirty="0"/>
          </a:p>
        </p:txBody>
      </p:sp>
      <p:sp>
        <p:nvSpPr>
          <p:cNvPr id="4" name="Espace réservé du numéro de diapositive 3"/>
          <p:cNvSpPr>
            <a:spLocks noGrp="1"/>
          </p:cNvSpPr>
          <p:nvPr>
            <p:ph type="sldNum" sz="quarter" idx="5"/>
          </p:nvPr>
        </p:nvSpPr>
        <p:spPr/>
        <p:txBody>
          <a:bodyPr/>
          <a:lstStyle/>
          <a:p>
            <a:fld id="{A541CF38-62E9-482A-8E45-DE49E095312B}" type="slidenum">
              <a:rPr lang="fr-FR" smtClean="0"/>
              <a:pPr/>
              <a:t>9</a:t>
            </a:fld>
            <a:endParaRPr lang="fr-FR"/>
          </a:p>
        </p:txBody>
      </p:sp>
    </p:spTree>
    <p:extLst>
      <p:ext uri="{BB962C8B-B14F-4D97-AF65-F5344CB8AC3E}">
        <p14:creationId xmlns:p14="http://schemas.microsoft.com/office/powerpoint/2010/main" val="3808245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Valeur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ajoutee</a:t>
            </a:r>
            <a:r>
              <a:rPr lang="en-US" sz="1200" b="0" i="0" kern="1200" dirty="0">
                <a:solidFill>
                  <a:schemeClr val="tx1"/>
                </a:solidFill>
                <a:effectLst/>
                <a:latin typeface="+mn-lt"/>
                <a:ea typeface="+mn-ea"/>
                <a:cs typeface="+mn-cs"/>
              </a:rPr>
              <a:t> : On </a:t>
            </a:r>
            <a:r>
              <a:rPr lang="en-US" sz="1200" b="0" i="0" kern="1200" dirty="0" err="1">
                <a:solidFill>
                  <a:schemeClr val="tx1"/>
                </a:solidFill>
                <a:effectLst/>
                <a:latin typeface="+mn-lt"/>
                <a:ea typeface="+mn-ea"/>
                <a:cs typeface="+mn-cs"/>
              </a:rPr>
              <a:t>trouve</a:t>
            </a:r>
            <a:r>
              <a:rPr lang="en-US" sz="1200" b="0" i="0" kern="1200" dirty="0">
                <a:solidFill>
                  <a:schemeClr val="tx1"/>
                </a:solidFill>
                <a:effectLst/>
                <a:latin typeface="+mn-lt"/>
                <a:ea typeface="+mn-ea"/>
                <a:cs typeface="+mn-cs"/>
              </a:rPr>
              <a:t> sur les reseaux </a:t>
            </a:r>
            <a:r>
              <a:rPr lang="en-US" sz="1200" b="0" i="0" kern="1200" dirty="0" err="1">
                <a:solidFill>
                  <a:schemeClr val="tx1"/>
                </a:solidFill>
                <a:effectLst/>
                <a:latin typeface="+mn-lt"/>
                <a:ea typeface="+mn-ea"/>
                <a:cs typeface="+mn-cs"/>
              </a:rPr>
              <a:t>sociaux</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plusieurs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groupes</a:t>
            </a:r>
            <a:r>
              <a:rPr lang="en-US" sz="1200" b="0" i="0" kern="1200" dirty="0">
                <a:solidFill>
                  <a:schemeClr val="tx1"/>
                </a:solidFill>
                <a:effectLst/>
                <a:latin typeface="+mn-lt"/>
                <a:ea typeface="+mn-ea"/>
                <a:cs typeface="+mn-cs"/>
              </a:rPr>
              <a:t> dans </a:t>
            </a:r>
            <a:r>
              <a:rPr lang="en-US" sz="1200" b="0" i="0" kern="1200" dirty="0" err="1">
                <a:solidFill>
                  <a:schemeClr val="tx1"/>
                </a:solidFill>
                <a:effectLst/>
                <a:latin typeface="+mn-lt"/>
                <a:ea typeface="+mn-ea"/>
                <a:cs typeface="+mn-cs"/>
              </a:rPr>
              <a:t>lesquels</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rPr>
              <a:t>trouve</a:t>
            </a:r>
            <a:r>
              <a:rPr lang="en-US" sz="1200" b="0" i="0" kern="1200" dirty="0">
                <a:solidFill>
                  <a:schemeClr val="tx1"/>
                </a:solidFill>
                <a:effectLst/>
                <a:latin typeface="+mn-lt"/>
                <a:ea typeface="+mn-ea"/>
                <a:cs typeface="+mn-cs"/>
              </a:rPr>
              <a:t> des </a:t>
            </a:r>
            <a:r>
              <a:rPr lang="en-US" sz="1200" b="0" i="0" kern="1200" dirty="0" err="1">
                <a:solidFill>
                  <a:schemeClr val="tx1"/>
                </a:solidFill>
                <a:effectLst/>
                <a:latin typeface="+mn-lt"/>
                <a:ea typeface="+mn-ea"/>
                <a:cs typeface="+mn-cs"/>
              </a:rPr>
              <a:t>annonces</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demande</a:t>
            </a:r>
            <a:r>
              <a:rPr lang="en-US" sz="1200" b="0" i="0" kern="1200" dirty="0">
                <a:solidFill>
                  <a:schemeClr val="tx1"/>
                </a:solidFill>
                <a:effectLst/>
                <a:latin typeface="+mn-lt"/>
                <a:ea typeface="+mn-ea"/>
                <a:cs typeface="+mn-cs"/>
              </a:rPr>
              <a:t> de sang . </a:t>
            </a:r>
            <a:r>
              <a:rPr lang="en-US" sz="1200" b="0" i="0" kern="1200" dirty="0" err="1">
                <a:solidFill>
                  <a:schemeClr val="tx1"/>
                </a:solidFill>
                <a:effectLst/>
                <a:latin typeface="+mn-lt"/>
                <a:ea typeface="+mn-ea"/>
                <a:cs typeface="+mn-cs"/>
              </a:rPr>
              <a:t>Ces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moyens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aideent</a:t>
            </a:r>
            <a:r>
              <a:rPr lang="en-US" sz="1200" b="0" i="0" kern="1200" dirty="0">
                <a:solidFill>
                  <a:schemeClr val="tx1"/>
                </a:solidFill>
                <a:effectLst/>
                <a:latin typeface="+mn-lt"/>
                <a:ea typeface="+mn-ea"/>
                <a:cs typeface="+mn-cs"/>
              </a:rPr>
              <a:t> pour la </a:t>
            </a:r>
            <a:r>
              <a:rPr lang="en-US" sz="1200" b="0" i="0" kern="1200" dirty="0" err="1">
                <a:solidFill>
                  <a:schemeClr val="tx1"/>
                </a:solidFill>
                <a:effectLst/>
                <a:latin typeface="+mn-lt"/>
                <a:ea typeface="+mn-ea"/>
                <a:cs typeface="+mn-cs"/>
              </a:rPr>
              <a:t>censibilisation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mais</a:t>
            </a:r>
            <a:r>
              <a:rPr lang="en-US" sz="1200" b="0" i="0" kern="1200" dirty="0">
                <a:solidFill>
                  <a:schemeClr val="tx1"/>
                </a:solidFill>
                <a:effectLst/>
                <a:latin typeface="+mn-lt"/>
                <a:ea typeface="+mn-ea"/>
                <a:cs typeface="+mn-cs"/>
              </a:rPr>
              <a:t> pour prendre </a:t>
            </a:r>
            <a:r>
              <a:rPr lang="en-US" sz="1200" b="0" i="0" kern="1200" dirty="0" err="1">
                <a:solidFill>
                  <a:schemeClr val="tx1"/>
                </a:solidFill>
                <a:effectLst/>
                <a:latin typeface="+mn-lt"/>
                <a:ea typeface="+mn-ea"/>
                <a:cs typeface="+mn-cs"/>
              </a:rPr>
              <a:t>l’action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faut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une</a:t>
            </a:r>
            <a:r>
              <a:rPr lang="en-US" sz="1200" b="0" i="0" kern="1200" dirty="0">
                <a:solidFill>
                  <a:schemeClr val="tx1"/>
                </a:solidFill>
                <a:effectLst/>
                <a:latin typeface="+mn-lt"/>
                <a:ea typeface="+mn-ea"/>
                <a:cs typeface="+mn-cs"/>
              </a:rPr>
              <a:t> structure bien determiner du </a:t>
            </a:r>
            <a:r>
              <a:rPr lang="en-US" sz="1200" b="0" i="0" kern="1200" dirty="0" err="1">
                <a:solidFill>
                  <a:schemeClr val="tx1"/>
                </a:solidFill>
                <a:effectLst/>
                <a:latin typeface="+mn-lt"/>
                <a:ea typeface="+mn-ea"/>
                <a:cs typeface="+mn-cs"/>
              </a:rPr>
              <a:t>processus</a:t>
            </a:r>
            <a:r>
              <a:rPr lang="en-US" sz="1200" b="0" i="0" kern="1200" dirty="0">
                <a:solidFill>
                  <a:schemeClr val="tx1"/>
                </a:solidFill>
                <a:effectLst/>
                <a:latin typeface="+mn-lt"/>
                <a:ea typeface="+mn-ea"/>
                <a:cs typeface="+mn-cs"/>
              </a:rPr>
              <a:t> de don avec </a:t>
            </a:r>
            <a:r>
              <a:rPr lang="en-US" sz="1200" b="0" i="0" kern="1200" dirty="0" err="1">
                <a:solidFill>
                  <a:schemeClr val="tx1"/>
                </a:solidFill>
                <a:effectLst/>
                <a:latin typeface="+mn-lt"/>
                <a:ea typeface="+mn-ea"/>
                <a:cs typeface="+mn-cs"/>
              </a:rPr>
              <a:t>toutes</a:t>
            </a:r>
            <a:r>
              <a:rPr lang="en-US" sz="1200" b="0" i="0" kern="1200" dirty="0">
                <a:solidFill>
                  <a:schemeClr val="tx1"/>
                </a:solidFill>
                <a:effectLst/>
                <a:latin typeface="+mn-lt"/>
                <a:ea typeface="+mn-ea"/>
                <a:cs typeface="+mn-cs"/>
              </a:rPr>
              <a:t> les </a:t>
            </a:r>
            <a:r>
              <a:rPr lang="en-US" sz="1200" b="0" i="0" kern="1200" dirty="0" err="1">
                <a:solidFill>
                  <a:schemeClr val="tx1"/>
                </a:solidFill>
                <a:effectLst/>
                <a:latin typeface="+mn-lt"/>
                <a:ea typeface="+mn-ea"/>
                <a:cs typeface="+mn-cs"/>
              </a:rPr>
              <a:t>informations</a:t>
            </a:r>
            <a:r>
              <a:rPr lang="en-US" sz="1200" b="0" i="0" kern="1200" dirty="0">
                <a:solidFill>
                  <a:schemeClr val="tx1"/>
                </a:solidFill>
                <a:effectLst/>
                <a:latin typeface="+mn-lt"/>
                <a:ea typeface="+mn-ea"/>
                <a:cs typeface="+mn-cs"/>
              </a:rPr>
              <a:t> necessaires avec un contact avec les </a:t>
            </a:r>
            <a:r>
              <a:rPr lang="en-US" sz="1200" b="0" i="0" kern="1200" dirty="0" err="1">
                <a:solidFill>
                  <a:schemeClr val="tx1"/>
                </a:solidFill>
                <a:effectLst/>
                <a:latin typeface="+mn-lt"/>
                <a:ea typeface="+mn-ea"/>
                <a:cs typeface="+mn-cs"/>
              </a:rPr>
              <a:t>differents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centre</a:t>
            </a:r>
            <a:r>
              <a:rPr lang="en-US" sz="1200" b="0" i="0" kern="1200" dirty="0">
                <a:solidFill>
                  <a:schemeClr val="tx1"/>
                </a:solidFill>
                <a:effectLst/>
                <a:latin typeface="+mn-lt"/>
                <a:ea typeface="+mn-ea"/>
                <a:cs typeface="+mn-cs"/>
              </a:rPr>
              <a:t> et </a:t>
            </a:r>
            <a:r>
              <a:rPr lang="en-US" sz="1200" b="0" i="0" kern="1200" dirty="0" err="1">
                <a:solidFill>
                  <a:schemeClr val="tx1"/>
                </a:solidFill>
                <a:effectLst/>
                <a:latin typeface="+mn-lt"/>
                <a:ea typeface="+mn-ea"/>
                <a:cs typeface="+mn-cs"/>
              </a:rPr>
              <a:t>aussi</a:t>
            </a:r>
            <a:r>
              <a:rPr lang="en-US" sz="1200" b="0" i="0" kern="1200" dirty="0">
                <a:solidFill>
                  <a:schemeClr val="tx1"/>
                </a:solidFill>
                <a:effectLst/>
                <a:latin typeface="+mn-lt"/>
                <a:ea typeface="+mn-ea"/>
                <a:cs typeface="+mn-cs"/>
              </a:rPr>
              <a:t> avec les </a:t>
            </a:r>
            <a:r>
              <a:rPr lang="en-US" sz="1200" b="0" i="0" kern="1200" dirty="0" err="1">
                <a:solidFill>
                  <a:schemeClr val="tx1"/>
                </a:solidFill>
                <a:effectLst/>
                <a:latin typeface="+mn-lt"/>
                <a:ea typeface="+mn-ea"/>
                <a:cs typeface="+mn-cs"/>
              </a:rPr>
              <a:t>hopitaux</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cas</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manque</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C’est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qu’on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veut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realiser</a:t>
            </a:r>
            <a:r>
              <a:rPr lang="en-US" sz="1200" b="0" i="0" kern="1200" dirty="0">
                <a:solidFill>
                  <a:schemeClr val="tx1"/>
                </a:solidFill>
                <a:effectLst/>
                <a:latin typeface="+mn-lt"/>
                <a:ea typeface="+mn-ea"/>
                <a:cs typeface="+mn-cs"/>
              </a:rPr>
              <a:t> a travers </a:t>
            </a:r>
            <a:r>
              <a:rPr lang="en-US" sz="1200" b="0" i="0" kern="1200" dirty="0" err="1">
                <a:solidFill>
                  <a:schemeClr val="tx1"/>
                </a:solidFill>
                <a:effectLst/>
                <a:latin typeface="+mn-lt"/>
                <a:ea typeface="+mn-ea"/>
                <a:cs typeface="+mn-cs"/>
              </a:rPr>
              <a:t>notre</a:t>
            </a:r>
            <a:r>
              <a:rPr lang="en-US" sz="1200" b="0" i="0" kern="1200" dirty="0">
                <a:solidFill>
                  <a:schemeClr val="tx1"/>
                </a:solidFill>
                <a:effectLst/>
                <a:latin typeface="+mn-lt"/>
                <a:ea typeface="+mn-ea"/>
                <a:cs typeface="+mn-cs"/>
              </a:rPr>
              <a:t> application.</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A541CF38-62E9-482A-8E45-DE49E095312B}" type="slidenum">
              <a:rPr lang="fr-FR" smtClean="0"/>
              <a:pPr/>
              <a:t>10</a:t>
            </a:fld>
            <a:endParaRPr lang="fr-FR"/>
          </a:p>
        </p:txBody>
      </p:sp>
    </p:spTree>
    <p:extLst>
      <p:ext uri="{BB962C8B-B14F-4D97-AF65-F5344CB8AC3E}">
        <p14:creationId xmlns:p14="http://schemas.microsoft.com/office/powerpoint/2010/main" val="2828196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Notre solution consistait donc à développer un site web en plus d’une application mobile capables de satisfaire les exigences </a:t>
            </a:r>
            <a:r>
              <a:rPr lang="fr-FR" sz="1200" kern="1200" dirty="0" err="1">
                <a:solidFill>
                  <a:schemeClr val="tx1"/>
                </a:solidFill>
                <a:effectLst/>
                <a:latin typeface="+mn-lt"/>
                <a:ea typeface="+mn-ea"/>
                <a:cs typeface="+mn-cs"/>
              </a:rPr>
              <a:t>prédefinies</a:t>
            </a:r>
            <a:r>
              <a:rPr lang="fr-FR" sz="1200" kern="1200" dirty="0">
                <a:solidFill>
                  <a:schemeClr val="tx1"/>
                </a:solidFill>
                <a:effectLst/>
                <a:latin typeface="+mn-lt"/>
                <a:ea typeface="+mn-ea"/>
                <a:cs typeface="+mn-cs"/>
              </a:rPr>
              <a:t>. </a:t>
            </a:r>
          </a:p>
          <a:p>
            <a:r>
              <a:rPr lang="fr-FR" sz="1200" b="1" kern="1200" dirty="0">
                <a:solidFill>
                  <a:schemeClr val="tx1"/>
                </a:solidFill>
                <a:effectLst/>
                <a:latin typeface="+mn-lt"/>
                <a:ea typeface="+mn-ea"/>
                <a:cs typeface="+mn-cs"/>
              </a:rPr>
              <a:t>Pour le développement web, nous avions de longues discussions </a:t>
            </a:r>
            <a:r>
              <a:rPr lang="fr-FR" sz="1200" kern="1200" dirty="0">
                <a:solidFill>
                  <a:schemeClr val="tx1"/>
                </a:solidFill>
                <a:effectLst/>
                <a:latin typeface="+mn-lt"/>
                <a:ea typeface="+mn-ea"/>
                <a:cs typeface="+mn-cs"/>
              </a:rPr>
              <a:t>sur le choix du langage de programmation et de l’environnement de développement. </a:t>
            </a:r>
          </a:p>
          <a:p>
            <a:endParaRPr lang="fr-FR" dirty="0"/>
          </a:p>
        </p:txBody>
      </p:sp>
      <p:sp>
        <p:nvSpPr>
          <p:cNvPr id="4" name="Slide Number Placeholder 3"/>
          <p:cNvSpPr>
            <a:spLocks noGrp="1"/>
          </p:cNvSpPr>
          <p:nvPr>
            <p:ph type="sldNum" sz="quarter" idx="10"/>
          </p:nvPr>
        </p:nvSpPr>
        <p:spPr/>
        <p:txBody>
          <a:bodyPr/>
          <a:lstStyle/>
          <a:p>
            <a:fld id="{A541CF38-62E9-482A-8E45-DE49E095312B}" type="slidenum">
              <a:rPr lang="fr-FR" smtClean="0"/>
              <a:t>12</a:t>
            </a:fld>
            <a:endParaRPr lang="fr-FR"/>
          </a:p>
        </p:txBody>
      </p:sp>
    </p:spTree>
    <p:extLst>
      <p:ext uri="{BB962C8B-B14F-4D97-AF65-F5344CB8AC3E}">
        <p14:creationId xmlns:p14="http://schemas.microsoft.com/office/powerpoint/2010/main" val="844102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sz="1200" u="sng" kern="1200" dirty="0">
                <a:solidFill>
                  <a:schemeClr val="tx1"/>
                </a:solidFill>
                <a:effectLst/>
                <a:latin typeface="+mn-lt"/>
                <a:ea typeface="+mn-ea"/>
                <a:cs typeface="+mn-cs"/>
              </a:rPr>
              <a:t>La polémique </a:t>
            </a:r>
            <a:r>
              <a:rPr lang="fr-FR" sz="1200" kern="1200" dirty="0">
                <a:solidFill>
                  <a:schemeClr val="tx1"/>
                </a:solidFill>
                <a:effectLst/>
                <a:latin typeface="+mn-lt"/>
                <a:ea typeface="+mn-ea"/>
                <a:cs typeface="+mn-cs"/>
              </a:rPr>
              <a:t>était surtout autour du</a:t>
            </a:r>
            <a:r>
              <a:rPr lang="fr-FR" sz="1200" kern="1200" baseline="0" dirty="0">
                <a:solidFill>
                  <a:schemeClr val="tx1"/>
                </a:solidFill>
                <a:effectLst/>
                <a:latin typeface="+mn-lt"/>
                <a:ea typeface="+mn-ea"/>
                <a:cs typeface="+mn-cs"/>
              </a:rPr>
              <a:t> deux </a:t>
            </a:r>
            <a:r>
              <a:rPr lang="fr-FR" sz="1200" kern="1200" baseline="0" dirty="0" err="1">
                <a:solidFill>
                  <a:schemeClr val="tx1"/>
                </a:solidFill>
                <a:effectLst/>
                <a:latin typeface="+mn-lt"/>
                <a:ea typeface="+mn-ea"/>
                <a:cs typeface="+mn-cs"/>
              </a:rPr>
              <a:t>framwork</a:t>
            </a:r>
            <a:r>
              <a:rPr lang="fr-FR" sz="1200" kern="1200" baseline="0" dirty="0">
                <a:solidFill>
                  <a:schemeClr val="tx1"/>
                </a:solidFill>
                <a:effectLst/>
                <a:latin typeface="+mn-lt"/>
                <a:ea typeface="+mn-ea"/>
                <a:cs typeface="+mn-cs"/>
              </a:rPr>
              <a:t> du PHP , LARAVEL et </a:t>
            </a:r>
            <a:r>
              <a:rPr lang="fr-FR" sz="1200" kern="1200" baseline="0" dirty="0" err="1">
                <a:solidFill>
                  <a:schemeClr val="tx1"/>
                </a:solidFill>
                <a:effectLst/>
                <a:latin typeface="+mn-lt"/>
                <a:ea typeface="+mn-ea"/>
                <a:cs typeface="+mn-cs"/>
              </a:rPr>
              <a:t>Symfony</a:t>
            </a:r>
            <a:r>
              <a:rPr lang="fr-FR" sz="1200" kern="1200" baseline="0" dirty="0">
                <a:solidFill>
                  <a:schemeClr val="tx1"/>
                </a:solidFill>
                <a:effectLst/>
                <a:latin typeface="+mn-lt"/>
                <a:ea typeface="+mn-ea"/>
                <a:cs typeface="+mn-cs"/>
              </a:rPr>
              <a:t>,</a:t>
            </a:r>
          </a:p>
          <a:p>
            <a:pPr rtl="0"/>
            <a:r>
              <a:rPr lang="fr-FR" sz="1200" kern="1200" baseline="0" dirty="0">
                <a:solidFill>
                  <a:schemeClr val="tx1"/>
                </a:solidFill>
                <a:effectLst/>
                <a:latin typeface="+mn-lt"/>
                <a:ea typeface="+mn-ea"/>
                <a:cs typeface="+mn-cs"/>
              </a:rPr>
              <a:t>V</a:t>
            </a:r>
            <a:r>
              <a:rPr lang="fr-FR" sz="1200" kern="1200" dirty="0">
                <a:solidFill>
                  <a:schemeClr val="tx1"/>
                </a:solidFill>
                <a:effectLst/>
                <a:latin typeface="+mn-lt"/>
                <a:ea typeface="+mn-ea"/>
                <a:cs typeface="+mn-cs"/>
              </a:rPr>
              <a:t>u que tous les deux sont très appréciés par la majorité des développeurs.</a:t>
            </a:r>
          </a:p>
          <a:p>
            <a:r>
              <a:rPr lang="fr-FR" sz="1200" kern="1200" dirty="0">
                <a:solidFill>
                  <a:schemeClr val="tx1"/>
                </a:solidFill>
                <a:effectLst/>
                <a:latin typeface="+mn-lt"/>
                <a:ea typeface="+mn-ea"/>
                <a:cs typeface="+mn-cs"/>
              </a:rPr>
              <a:t>Les recherches, que nous avions mené, nous conduisaient au choix du </a:t>
            </a:r>
            <a:r>
              <a:rPr lang="fr-FR" sz="1200" kern="1200" dirty="0" err="1">
                <a:solidFill>
                  <a:schemeClr val="tx1"/>
                </a:solidFill>
                <a:effectLst/>
                <a:latin typeface="+mn-lt"/>
                <a:ea typeface="+mn-ea"/>
                <a:cs typeface="+mn-cs"/>
              </a:rPr>
              <a:t>framwork</a:t>
            </a:r>
            <a:r>
              <a:rPr lang="fr-FR" sz="1200" kern="1200" baseline="0" dirty="0">
                <a:solidFill>
                  <a:schemeClr val="tx1"/>
                </a:solidFill>
                <a:effectLst/>
                <a:latin typeface="+mn-lt"/>
                <a:ea typeface="+mn-ea"/>
                <a:cs typeface="+mn-cs"/>
              </a:rPr>
              <a:t> LARAVEL</a:t>
            </a:r>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Nos motivations se sont essentiellement fondées sur 3 facteurs:</a:t>
            </a:r>
          </a:p>
          <a:p>
            <a:pPr lvl="0"/>
            <a:r>
              <a:rPr lang="fr-FR" sz="1200" kern="1200" dirty="0">
                <a:solidFill>
                  <a:schemeClr val="tx1"/>
                </a:solidFill>
                <a:effectLst/>
                <a:latin typeface="+mn-lt"/>
                <a:ea typeface="+mn-ea"/>
                <a:cs typeface="+mn-cs"/>
              </a:rPr>
              <a:t>Le nombre d’utilisateurs de chaque FRAMWORK ;</a:t>
            </a:r>
          </a:p>
          <a:p>
            <a:pPr lvl="0"/>
            <a:r>
              <a:rPr lang="fr-FR" sz="1200" kern="1200" dirty="0">
                <a:solidFill>
                  <a:schemeClr val="tx1"/>
                </a:solidFill>
                <a:effectLst/>
                <a:latin typeface="+mn-lt"/>
                <a:ea typeface="+mn-ea"/>
                <a:cs typeface="+mn-cs"/>
              </a:rPr>
              <a:t>La simplicité et facilité de la mise en œuvre ;</a:t>
            </a:r>
          </a:p>
          <a:p>
            <a:pPr lvl="0"/>
            <a:r>
              <a:rPr lang="fr-FR" sz="1200" kern="1200" dirty="0">
                <a:solidFill>
                  <a:schemeClr val="tx1"/>
                </a:solidFill>
                <a:effectLst/>
                <a:latin typeface="+mn-lt"/>
                <a:ea typeface="+mn-ea"/>
                <a:cs typeface="+mn-cs"/>
              </a:rPr>
              <a:t>Ainsi que les performances de chaque environnement.</a:t>
            </a:r>
          </a:p>
          <a:p>
            <a:endParaRPr lang="fr-FR" dirty="0"/>
          </a:p>
        </p:txBody>
      </p:sp>
      <p:sp>
        <p:nvSpPr>
          <p:cNvPr id="4" name="Slide Number Placeholder 3"/>
          <p:cNvSpPr>
            <a:spLocks noGrp="1"/>
          </p:cNvSpPr>
          <p:nvPr>
            <p:ph type="sldNum" sz="quarter" idx="10"/>
          </p:nvPr>
        </p:nvSpPr>
        <p:spPr/>
        <p:txBody>
          <a:bodyPr/>
          <a:lstStyle/>
          <a:p>
            <a:fld id="{A541CF38-62E9-482A-8E45-DE49E095312B}" type="slidenum">
              <a:rPr lang="fr-FR" smtClean="0"/>
              <a:t>13</a:t>
            </a:fld>
            <a:endParaRPr lang="fr-FR"/>
          </a:p>
        </p:txBody>
      </p:sp>
    </p:spTree>
    <p:extLst>
      <p:ext uri="{BB962C8B-B14F-4D97-AF65-F5344CB8AC3E}">
        <p14:creationId xmlns:p14="http://schemas.microsoft.com/office/powerpoint/2010/main" val="844102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3220AA-C902-47CA-90A2-CC35998D31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 xmlns:a16="http://schemas.microsoft.com/office/drawing/2014/main" id="{25EE7347-A180-47F6-A75D-7544D8A352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 xmlns:a16="http://schemas.microsoft.com/office/drawing/2014/main" id="{9FB620C1-4E58-4B8B-96BA-96D7ACB3D531}"/>
              </a:ext>
            </a:extLst>
          </p:cNvPr>
          <p:cNvSpPr>
            <a:spLocks noGrp="1"/>
          </p:cNvSpPr>
          <p:nvPr>
            <p:ph type="dt" sz="half" idx="10"/>
          </p:nvPr>
        </p:nvSpPr>
        <p:spPr/>
        <p:txBody>
          <a:bodyPr/>
          <a:lstStyle/>
          <a:p>
            <a:fld id="{3AB57D70-D013-4E7E-A919-F9C80BCAC51F}" type="datetimeFigureOut">
              <a:rPr lang="fr-FR" smtClean="0"/>
              <a:pPr/>
              <a:t>18/09/2020</a:t>
            </a:fld>
            <a:endParaRPr lang="fr-FR"/>
          </a:p>
        </p:txBody>
      </p:sp>
      <p:sp>
        <p:nvSpPr>
          <p:cNvPr id="5" name="Footer Placeholder 4">
            <a:extLst>
              <a:ext uri="{FF2B5EF4-FFF2-40B4-BE49-F238E27FC236}">
                <a16:creationId xmlns="" xmlns:a16="http://schemas.microsoft.com/office/drawing/2014/main" id="{F557C7CE-6DDC-485A-8278-5062B770795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 xmlns:a16="http://schemas.microsoft.com/office/drawing/2014/main" id="{EA474B47-C6F0-47FF-9D0D-8D1DB75F5E8A}"/>
              </a:ext>
            </a:extLst>
          </p:cNvPr>
          <p:cNvSpPr>
            <a:spLocks noGrp="1"/>
          </p:cNvSpPr>
          <p:nvPr>
            <p:ph type="sldNum" sz="quarter" idx="12"/>
          </p:nvPr>
        </p:nvSpPr>
        <p:spPr/>
        <p:txBody>
          <a:bodyPr/>
          <a:lstStyle/>
          <a:p>
            <a:fld id="{1868537E-07B8-4017-838F-D03758A730C5}" type="slidenum">
              <a:rPr lang="fr-FR" smtClean="0"/>
              <a:pPr/>
              <a:t>‹N°›</a:t>
            </a:fld>
            <a:endParaRPr lang="fr-FR"/>
          </a:p>
        </p:txBody>
      </p:sp>
    </p:spTree>
    <p:extLst>
      <p:ext uri="{BB962C8B-B14F-4D97-AF65-F5344CB8AC3E}">
        <p14:creationId xmlns:p14="http://schemas.microsoft.com/office/powerpoint/2010/main" val="4026470815"/>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CA0136-17FC-4487-8690-8E8658C16074}"/>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 xmlns:a16="http://schemas.microsoft.com/office/drawing/2014/main" id="{E7DB2AB5-7A52-400D-9E3C-FF18903BE8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 xmlns:a16="http://schemas.microsoft.com/office/drawing/2014/main" id="{C9C6D2A5-64C4-4C11-B95A-D7F02A25CC65}"/>
              </a:ext>
            </a:extLst>
          </p:cNvPr>
          <p:cNvSpPr>
            <a:spLocks noGrp="1"/>
          </p:cNvSpPr>
          <p:nvPr>
            <p:ph type="dt" sz="half" idx="10"/>
          </p:nvPr>
        </p:nvSpPr>
        <p:spPr/>
        <p:txBody>
          <a:bodyPr/>
          <a:lstStyle/>
          <a:p>
            <a:fld id="{3AB57D70-D013-4E7E-A919-F9C80BCAC51F}" type="datetimeFigureOut">
              <a:rPr lang="fr-FR" smtClean="0"/>
              <a:pPr/>
              <a:t>18/09/2020</a:t>
            </a:fld>
            <a:endParaRPr lang="fr-FR"/>
          </a:p>
        </p:txBody>
      </p:sp>
      <p:sp>
        <p:nvSpPr>
          <p:cNvPr id="5" name="Footer Placeholder 4">
            <a:extLst>
              <a:ext uri="{FF2B5EF4-FFF2-40B4-BE49-F238E27FC236}">
                <a16:creationId xmlns="" xmlns:a16="http://schemas.microsoft.com/office/drawing/2014/main" id="{06A7358F-46BA-42FE-8377-796210BB2F8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 xmlns:a16="http://schemas.microsoft.com/office/drawing/2014/main" id="{3AAD1D47-8BF2-4C44-A367-14F9829BDB2A}"/>
              </a:ext>
            </a:extLst>
          </p:cNvPr>
          <p:cNvSpPr>
            <a:spLocks noGrp="1"/>
          </p:cNvSpPr>
          <p:nvPr>
            <p:ph type="sldNum" sz="quarter" idx="12"/>
          </p:nvPr>
        </p:nvSpPr>
        <p:spPr/>
        <p:txBody>
          <a:bodyPr/>
          <a:lstStyle/>
          <a:p>
            <a:fld id="{1868537E-07B8-4017-838F-D03758A730C5}" type="slidenum">
              <a:rPr lang="fr-FR" smtClean="0"/>
              <a:pPr/>
              <a:t>‹N°›</a:t>
            </a:fld>
            <a:endParaRPr lang="fr-FR"/>
          </a:p>
        </p:txBody>
      </p:sp>
    </p:spTree>
    <p:extLst>
      <p:ext uri="{BB962C8B-B14F-4D97-AF65-F5344CB8AC3E}">
        <p14:creationId xmlns:p14="http://schemas.microsoft.com/office/powerpoint/2010/main" val="2951544137"/>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1D201609-A657-4A2D-8A58-F361257696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 xmlns:a16="http://schemas.microsoft.com/office/drawing/2014/main" id="{2867C0E5-B6E0-4EE1-B1E5-9B39519044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 xmlns:a16="http://schemas.microsoft.com/office/drawing/2014/main" id="{97D54E9B-815D-4869-BD04-F48C444D54FA}"/>
              </a:ext>
            </a:extLst>
          </p:cNvPr>
          <p:cNvSpPr>
            <a:spLocks noGrp="1"/>
          </p:cNvSpPr>
          <p:nvPr>
            <p:ph type="dt" sz="half" idx="10"/>
          </p:nvPr>
        </p:nvSpPr>
        <p:spPr/>
        <p:txBody>
          <a:bodyPr/>
          <a:lstStyle/>
          <a:p>
            <a:fld id="{3AB57D70-D013-4E7E-A919-F9C80BCAC51F}" type="datetimeFigureOut">
              <a:rPr lang="fr-FR" smtClean="0"/>
              <a:pPr/>
              <a:t>18/09/2020</a:t>
            </a:fld>
            <a:endParaRPr lang="fr-FR"/>
          </a:p>
        </p:txBody>
      </p:sp>
      <p:sp>
        <p:nvSpPr>
          <p:cNvPr id="5" name="Footer Placeholder 4">
            <a:extLst>
              <a:ext uri="{FF2B5EF4-FFF2-40B4-BE49-F238E27FC236}">
                <a16:creationId xmlns="" xmlns:a16="http://schemas.microsoft.com/office/drawing/2014/main" id="{A124F79E-F4A1-44BC-B036-DEC68DE92E1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 xmlns:a16="http://schemas.microsoft.com/office/drawing/2014/main" id="{6FEC0276-B041-4F8C-A8F2-F0B38B86D1DA}"/>
              </a:ext>
            </a:extLst>
          </p:cNvPr>
          <p:cNvSpPr>
            <a:spLocks noGrp="1"/>
          </p:cNvSpPr>
          <p:nvPr>
            <p:ph type="sldNum" sz="quarter" idx="12"/>
          </p:nvPr>
        </p:nvSpPr>
        <p:spPr/>
        <p:txBody>
          <a:bodyPr/>
          <a:lstStyle/>
          <a:p>
            <a:fld id="{1868537E-07B8-4017-838F-D03758A730C5}" type="slidenum">
              <a:rPr lang="fr-FR" smtClean="0"/>
              <a:pPr/>
              <a:t>‹N°›</a:t>
            </a:fld>
            <a:endParaRPr lang="fr-FR"/>
          </a:p>
        </p:txBody>
      </p:sp>
    </p:spTree>
    <p:extLst>
      <p:ext uri="{BB962C8B-B14F-4D97-AF65-F5344CB8AC3E}">
        <p14:creationId xmlns:p14="http://schemas.microsoft.com/office/powerpoint/2010/main" val="4214617640"/>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37C488-D3EC-4949-B5E7-F66CC30F5D47}"/>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 xmlns:a16="http://schemas.microsoft.com/office/drawing/2014/main" id="{9F1E1195-178B-49CB-AEA4-6572A049B2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 xmlns:a16="http://schemas.microsoft.com/office/drawing/2014/main" id="{79E71B41-379B-4D3A-84F9-9BCE76284363}"/>
              </a:ext>
            </a:extLst>
          </p:cNvPr>
          <p:cNvSpPr>
            <a:spLocks noGrp="1"/>
          </p:cNvSpPr>
          <p:nvPr>
            <p:ph type="dt" sz="half" idx="10"/>
          </p:nvPr>
        </p:nvSpPr>
        <p:spPr/>
        <p:txBody>
          <a:bodyPr/>
          <a:lstStyle/>
          <a:p>
            <a:fld id="{3AB57D70-D013-4E7E-A919-F9C80BCAC51F}" type="datetimeFigureOut">
              <a:rPr lang="fr-FR" smtClean="0"/>
              <a:pPr/>
              <a:t>18/09/2020</a:t>
            </a:fld>
            <a:endParaRPr lang="fr-FR"/>
          </a:p>
        </p:txBody>
      </p:sp>
      <p:sp>
        <p:nvSpPr>
          <p:cNvPr id="5" name="Footer Placeholder 4">
            <a:extLst>
              <a:ext uri="{FF2B5EF4-FFF2-40B4-BE49-F238E27FC236}">
                <a16:creationId xmlns="" xmlns:a16="http://schemas.microsoft.com/office/drawing/2014/main" id="{8EB31DFD-F91B-4A36-9F2F-68D2B13BCAD7}"/>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 xmlns:a16="http://schemas.microsoft.com/office/drawing/2014/main" id="{801B3BDE-9209-404B-B0F5-135AAC8AD5FC}"/>
              </a:ext>
            </a:extLst>
          </p:cNvPr>
          <p:cNvSpPr>
            <a:spLocks noGrp="1"/>
          </p:cNvSpPr>
          <p:nvPr>
            <p:ph type="sldNum" sz="quarter" idx="12"/>
          </p:nvPr>
        </p:nvSpPr>
        <p:spPr/>
        <p:txBody>
          <a:bodyPr/>
          <a:lstStyle/>
          <a:p>
            <a:fld id="{1868537E-07B8-4017-838F-D03758A730C5}" type="slidenum">
              <a:rPr lang="fr-FR" smtClean="0"/>
              <a:pPr/>
              <a:t>‹N°›</a:t>
            </a:fld>
            <a:endParaRPr lang="fr-FR"/>
          </a:p>
        </p:txBody>
      </p:sp>
    </p:spTree>
    <p:extLst>
      <p:ext uri="{BB962C8B-B14F-4D97-AF65-F5344CB8AC3E}">
        <p14:creationId xmlns:p14="http://schemas.microsoft.com/office/powerpoint/2010/main" val="2835275885"/>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A857FA-B1AB-4878-8766-050395D51A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 xmlns:a16="http://schemas.microsoft.com/office/drawing/2014/main" id="{5BB6E1D8-BCD4-4578-8B6C-17D3E372E0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8858EE00-4C8A-4664-A61D-A975E6380EC7}"/>
              </a:ext>
            </a:extLst>
          </p:cNvPr>
          <p:cNvSpPr>
            <a:spLocks noGrp="1"/>
          </p:cNvSpPr>
          <p:nvPr>
            <p:ph type="dt" sz="half" idx="10"/>
          </p:nvPr>
        </p:nvSpPr>
        <p:spPr/>
        <p:txBody>
          <a:bodyPr/>
          <a:lstStyle/>
          <a:p>
            <a:fld id="{3AB57D70-D013-4E7E-A919-F9C80BCAC51F}" type="datetimeFigureOut">
              <a:rPr lang="fr-FR" smtClean="0"/>
              <a:pPr/>
              <a:t>18/09/2020</a:t>
            </a:fld>
            <a:endParaRPr lang="fr-FR"/>
          </a:p>
        </p:txBody>
      </p:sp>
      <p:sp>
        <p:nvSpPr>
          <p:cNvPr id="5" name="Footer Placeholder 4">
            <a:extLst>
              <a:ext uri="{FF2B5EF4-FFF2-40B4-BE49-F238E27FC236}">
                <a16:creationId xmlns="" xmlns:a16="http://schemas.microsoft.com/office/drawing/2014/main" id="{CC966BBB-6898-443E-865A-8FCD68810D5B}"/>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 xmlns:a16="http://schemas.microsoft.com/office/drawing/2014/main" id="{E4355D4F-7CE1-41FF-A4FD-87BC17E94DA1}"/>
              </a:ext>
            </a:extLst>
          </p:cNvPr>
          <p:cNvSpPr>
            <a:spLocks noGrp="1"/>
          </p:cNvSpPr>
          <p:nvPr>
            <p:ph type="sldNum" sz="quarter" idx="12"/>
          </p:nvPr>
        </p:nvSpPr>
        <p:spPr/>
        <p:txBody>
          <a:bodyPr/>
          <a:lstStyle/>
          <a:p>
            <a:fld id="{1868537E-07B8-4017-838F-D03758A730C5}" type="slidenum">
              <a:rPr lang="fr-FR" smtClean="0"/>
              <a:pPr/>
              <a:t>‹N°›</a:t>
            </a:fld>
            <a:endParaRPr lang="fr-FR"/>
          </a:p>
        </p:txBody>
      </p:sp>
    </p:spTree>
    <p:extLst>
      <p:ext uri="{BB962C8B-B14F-4D97-AF65-F5344CB8AC3E}">
        <p14:creationId xmlns:p14="http://schemas.microsoft.com/office/powerpoint/2010/main" val="3969997729"/>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CD9818-F7C7-48B7-8CA0-6160C3672AEC}"/>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 xmlns:a16="http://schemas.microsoft.com/office/drawing/2014/main" id="{F72DCC87-86E2-4A32-A6EE-37229273FC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 xmlns:a16="http://schemas.microsoft.com/office/drawing/2014/main" id="{27772AF3-FD13-4D34-BD0D-0571A156D1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 xmlns:a16="http://schemas.microsoft.com/office/drawing/2014/main" id="{E7AA06E5-04D3-42BD-A356-8D3091FC73C0}"/>
              </a:ext>
            </a:extLst>
          </p:cNvPr>
          <p:cNvSpPr>
            <a:spLocks noGrp="1"/>
          </p:cNvSpPr>
          <p:nvPr>
            <p:ph type="dt" sz="half" idx="10"/>
          </p:nvPr>
        </p:nvSpPr>
        <p:spPr/>
        <p:txBody>
          <a:bodyPr/>
          <a:lstStyle/>
          <a:p>
            <a:fld id="{3AB57D70-D013-4E7E-A919-F9C80BCAC51F}" type="datetimeFigureOut">
              <a:rPr lang="fr-FR" smtClean="0"/>
              <a:pPr/>
              <a:t>18/09/2020</a:t>
            </a:fld>
            <a:endParaRPr lang="fr-FR"/>
          </a:p>
        </p:txBody>
      </p:sp>
      <p:sp>
        <p:nvSpPr>
          <p:cNvPr id="6" name="Footer Placeholder 5">
            <a:extLst>
              <a:ext uri="{FF2B5EF4-FFF2-40B4-BE49-F238E27FC236}">
                <a16:creationId xmlns="" xmlns:a16="http://schemas.microsoft.com/office/drawing/2014/main" id="{5F0CC5DC-14FC-469F-9420-ACE4AABFC39D}"/>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 xmlns:a16="http://schemas.microsoft.com/office/drawing/2014/main" id="{69748D4A-5388-47F3-95EC-F330F5CDE3B4}"/>
              </a:ext>
            </a:extLst>
          </p:cNvPr>
          <p:cNvSpPr>
            <a:spLocks noGrp="1"/>
          </p:cNvSpPr>
          <p:nvPr>
            <p:ph type="sldNum" sz="quarter" idx="12"/>
          </p:nvPr>
        </p:nvSpPr>
        <p:spPr/>
        <p:txBody>
          <a:bodyPr/>
          <a:lstStyle/>
          <a:p>
            <a:fld id="{1868537E-07B8-4017-838F-D03758A730C5}" type="slidenum">
              <a:rPr lang="fr-FR" smtClean="0"/>
              <a:pPr/>
              <a:t>‹N°›</a:t>
            </a:fld>
            <a:endParaRPr lang="fr-FR"/>
          </a:p>
        </p:txBody>
      </p:sp>
    </p:spTree>
    <p:extLst>
      <p:ext uri="{BB962C8B-B14F-4D97-AF65-F5344CB8AC3E}">
        <p14:creationId xmlns:p14="http://schemas.microsoft.com/office/powerpoint/2010/main" val="335654883"/>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DF3162-1A72-41DE-B937-E3DA129D56C3}"/>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 xmlns:a16="http://schemas.microsoft.com/office/drawing/2014/main" id="{14435296-897D-41A9-B1FB-85BB86C73A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24FC5A5B-F42A-47F5-9C0F-6477E6457D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 xmlns:a16="http://schemas.microsoft.com/office/drawing/2014/main" id="{4ED50C1A-F70A-4BFD-A64D-A65EA353B5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887ECA66-06EC-47AE-A6DE-07E47276C1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 xmlns:a16="http://schemas.microsoft.com/office/drawing/2014/main" id="{C92CCED4-17F5-4B87-B78A-20740F75AC1A}"/>
              </a:ext>
            </a:extLst>
          </p:cNvPr>
          <p:cNvSpPr>
            <a:spLocks noGrp="1"/>
          </p:cNvSpPr>
          <p:nvPr>
            <p:ph type="dt" sz="half" idx="10"/>
          </p:nvPr>
        </p:nvSpPr>
        <p:spPr/>
        <p:txBody>
          <a:bodyPr/>
          <a:lstStyle/>
          <a:p>
            <a:fld id="{3AB57D70-D013-4E7E-A919-F9C80BCAC51F}" type="datetimeFigureOut">
              <a:rPr lang="fr-FR" smtClean="0"/>
              <a:pPr/>
              <a:t>18/09/2020</a:t>
            </a:fld>
            <a:endParaRPr lang="fr-FR"/>
          </a:p>
        </p:txBody>
      </p:sp>
      <p:sp>
        <p:nvSpPr>
          <p:cNvPr id="8" name="Footer Placeholder 7">
            <a:extLst>
              <a:ext uri="{FF2B5EF4-FFF2-40B4-BE49-F238E27FC236}">
                <a16:creationId xmlns="" xmlns:a16="http://schemas.microsoft.com/office/drawing/2014/main" id="{EE7F10A4-65EF-4A2C-9035-0DB1020BF14C}"/>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 xmlns:a16="http://schemas.microsoft.com/office/drawing/2014/main" id="{E29F1038-6638-418A-B200-57CB4EF5DC27}"/>
              </a:ext>
            </a:extLst>
          </p:cNvPr>
          <p:cNvSpPr>
            <a:spLocks noGrp="1"/>
          </p:cNvSpPr>
          <p:nvPr>
            <p:ph type="sldNum" sz="quarter" idx="12"/>
          </p:nvPr>
        </p:nvSpPr>
        <p:spPr/>
        <p:txBody>
          <a:bodyPr/>
          <a:lstStyle/>
          <a:p>
            <a:fld id="{1868537E-07B8-4017-838F-D03758A730C5}" type="slidenum">
              <a:rPr lang="fr-FR" smtClean="0"/>
              <a:pPr/>
              <a:t>‹N°›</a:t>
            </a:fld>
            <a:endParaRPr lang="fr-FR"/>
          </a:p>
        </p:txBody>
      </p:sp>
    </p:spTree>
    <p:extLst>
      <p:ext uri="{BB962C8B-B14F-4D97-AF65-F5344CB8AC3E}">
        <p14:creationId xmlns:p14="http://schemas.microsoft.com/office/powerpoint/2010/main" val="2363761282"/>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86E52A-1219-4F6B-B20A-B416C33E87CB}"/>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 xmlns:a16="http://schemas.microsoft.com/office/drawing/2014/main" id="{5D64DB52-0288-4F1C-95A8-1027343854FD}"/>
              </a:ext>
            </a:extLst>
          </p:cNvPr>
          <p:cNvSpPr>
            <a:spLocks noGrp="1"/>
          </p:cNvSpPr>
          <p:nvPr>
            <p:ph type="dt" sz="half" idx="10"/>
          </p:nvPr>
        </p:nvSpPr>
        <p:spPr/>
        <p:txBody>
          <a:bodyPr/>
          <a:lstStyle/>
          <a:p>
            <a:fld id="{3AB57D70-D013-4E7E-A919-F9C80BCAC51F}" type="datetimeFigureOut">
              <a:rPr lang="fr-FR" smtClean="0"/>
              <a:pPr/>
              <a:t>18/09/2020</a:t>
            </a:fld>
            <a:endParaRPr lang="fr-FR"/>
          </a:p>
        </p:txBody>
      </p:sp>
      <p:sp>
        <p:nvSpPr>
          <p:cNvPr id="4" name="Footer Placeholder 3">
            <a:extLst>
              <a:ext uri="{FF2B5EF4-FFF2-40B4-BE49-F238E27FC236}">
                <a16:creationId xmlns="" xmlns:a16="http://schemas.microsoft.com/office/drawing/2014/main" id="{A10E1A81-DB07-404D-AC26-070735EFDB06}"/>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 xmlns:a16="http://schemas.microsoft.com/office/drawing/2014/main" id="{13801451-ACA1-41B5-9B94-177D5F1C2ABA}"/>
              </a:ext>
            </a:extLst>
          </p:cNvPr>
          <p:cNvSpPr>
            <a:spLocks noGrp="1"/>
          </p:cNvSpPr>
          <p:nvPr>
            <p:ph type="sldNum" sz="quarter" idx="12"/>
          </p:nvPr>
        </p:nvSpPr>
        <p:spPr/>
        <p:txBody>
          <a:bodyPr/>
          <a:lstStyle/>
          <a:p>
            <a:fld id="{1868537E-07B8-4017-838F-D03758A730C5}" type="slidenum">
              <a:rPr lang="fr-FR" smtClean="0"/>
              <a:pPr/>
              <a:t>‹N°›</a:t>
            </a:fld>
            <a:endParaRPr lang="fr-FR"/>
          </a:p>
        </p:txBody>
      </p:sp>
    </p:spTree>
    <p:extLst>
      <p:ext uri="{BB962C8B-B14F-4D97-AF65-F5344CB8AC3E}">
        <p14:creationId xmlns:p14="http://schemas.microsoft.com/office/powerpoint/2010/main" val="898692322"/>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C53C0972-3330-4D1F-A68A-74E1429C05D8}"/>
              </a:ext>
            </a:extLst>
          </p:cNvPr>
          <p:cNvSpPr>
            <a:spLocks noGrp="1"/>
          </p:cNvSpPr>
          <p:nvPr>
            <p:ph type="dt" sz="half" idx="10"/>
          </p:nvPr>
        </p:nvSpPr>
        <p:spPr/>
        <p:txBody>
          <a:bodyPr/>
          <a:lstStyle/>
          <a:p>
            <a:fld id="{3AB57D70-D013-4E7E-A919-F9C80BCAC51F}" type="datetimeFigureOut">
              <a:rPr lang="fr-FR" smtClean="0"/>
              <a:pPr/>
              <a:t>18/09/2020</a:t>
            </a:fld>
            <a:endParaRPr lang="fr-FR"/>
          </a:p>
        </p:txBody>
      </p:sp>
      <p:sp>
        <p:nvSpPr>
          <p:cNvPr id="3" name="Footer Placeholder 2">
            <a:extLst>
              <a:ext uri="{FF2B5EF4-FFF2-40B4-BE49-F238E27FC236}">
                <a16:creationId xmlns="" xmlns:a16="http://schemas.microsoft.com/office/drawing/2014/main" id="{58EAE692-8B24-4DA1-995D-1BAB0DF2789B}"/>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 xmlns:a16="http://schemas.microsoft.com/office/drawing/2014/main" id="{0FB1F926-D517-429C-9257-486E52E9EFA9}"/>
              </a:ext>
            </a:extLst>
          </p:cNvPr>
          <p:cNvSpPr>
            <a:spLocks noGrp="1"/>
          </p:cNvSpPr>
          <p:nvPr>
            <p:ph type="sldNum" sz="quarter" idx="12"/>
          </p:nvPr>
        </p:nvSpPr>
        <p:spPr/>
        <p:txBody>
          <a:bodyPr/>
          <a:lstStyle/>
          <a:p>
            <a:fld id="{1868537E-07B8-4017-838F-D03758A730C5}" type="slidenum">
              <a:rPr lang="fr-FR" smtClean="0"/>
              <a:pPr/>
              <a:t>‹N°›</a:t>
            </a:fld>
            <a:endParaRPr lang="fr-FR"/>
          </a:p>
        </p:txBody>
      </p:sp>
    </p:spTree>
    <p:extLst>
      <p:ext uri="{BB962C8B-B14F-4D97-AF65-F5344CB8AC3E}">
        <p14:creationId xmlns:p14="http://schemas.microsoft.com/office/powerpoint/2010/main" val="4102246768"/>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370991-E668-4B4A-85B0-B19FC92C1F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 xmlns:a16="http://schemas.microsoft.com/office/drawing/2014/main" id="{3377D9B7-036D-4274-A847-A0E45DD458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 xmlns:a16="http://schemas.microsoft.com/office/drawing/2014/main" id="{7967DBB8-DCC9-4FE4-8ACF-0AFA80C9BE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F8FD05ED-145D-4D2A-88E3-48EF32F0A057}"/>
              </a:ext>
            </a:extLst>
          </p:cNvPr>
          <p:cNvSpPr>
            <a:spLocks noGrp="1"/>
          </p:cNvSpPr>
          <p:nvPr>
            <p:ph type="dt" sz="half" idx="10"/>
          </p:nvPr>
        </p:nvSpPr>
        <p:spPr/>
        <p:txBody>
          <a:bodyPr/>
          <a:lstStyle/>
          <a:p>
            <a:fld id="{3AB57D70-D013-4E7E-A919-F9C80BCAC51F}" type="datetimeFigureOut">
              <a:rPr lang="fr-FR" smtClean="0"/>
              <a:pPr/>
              <a:t>18/09/2020</a:t>
            </a:fld>
            <a:endParaRPr lang="fr-FR"/>
          </a:p>
        </p:txBody>
      </p:sp>
      <p:sp>
        <p:nvSpPr>
          <p:cNvPr id="6" name="Footer Placeholder 5">
            <a:extLst>
              <a:ext uri="{FF2B5EF4-FFF2-40B4-BE49-F238E27FC236}">
                <a16:creationId xmlns="" xmlns:a16="http://schemas.microsoft.com/office/drawing/2014/main" id="{5B1AB5F6-7CA8-41C1-99A0-DB287FA8FC5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 xmlns:a16="http://schemas.microsoft.com/office/drawing/2014/main" id="{77C56B2A-AEDA-4384-A2F2-19D79F624FFA}"/>
              </a:ext>
            </a:extLst>
          </p:cNvPr>
          <p:cNvSpPr>
            <a:spLocks noGrp="1"/>
          </p:cNvSpPr>
          <p:nvPr>
            <p:ph type="sldNum" sz="quarter" idx="12"/>
          </p:nvPr>
        </p:nvSpPr>
        <p:spPr/>
        <p:txBody>
          <a:bodyPr/>
          <a:lstStyle/>
          <a:p>
            <a:fld id="{1868537E-07B8-4017-838F-D03758A730C5}" type="slidenum">
              <a:rPr lang="fr-FR" smtClean="0"/>
              <a:pPr/>
              <a:t>‹N°›</a:t>
            </a:fld>
            <a:endParaRPr lang="fr-FR"/>
          </a:p>
        </p:txBody>
      </p:sp>
    </p:spTree>
    <p:extLst>
      <p:ext uri="{BB962C8B-B14F-4D97-AF65-F5344CB8AC3E}">
        <p14:creationId xmlns:p14="http://schemas.microsoft.com/office/powerpoint/2010/main" val="2081497001"/>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0CF327-02DD-4B46-9DBD-DFAC00901B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 xmlns:a16="http://schemas.microsoft.com/office/drawing/2014/main" id="{8A5BA7BA-5DBC-4332-AD7C-C3FB45BC6B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 xmlns:a16="http://schemas.microsoft.com/office/drawing/2014/main" id="{D3B25379-93B3-4B3D-A5DE-49D4CDDEEF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38F3CD70-C0D1-4EEF-91FC-2A4A2BD372C5}"/>
              </a:ext>
            </a:extLst>
          </p:cNvPr>
          <p:cNvSpPr>
            <a:spLocks noGrp="1"/>
          </p:cNvSpPr>
          <p:nvPr>
            <p:ph type="dt" sz="half" idx="10"/>
          </p:nvPr>
        </p:nvSpPr>
        <p:spPr/>
        <p:txBody>
          <a:bodyPr/>
          <a:lstStyle/>
          <a:p>
            <a:fld id="{3AB57D70-D013-4E7E-A919-F9C80BCAC51F}" type="datetimeFigureOut">
              <a:rPr lang="fr-FR" smtClean="0"/>
              <a:pPr/>
              <a:t>18/09/2020</a:t>
            </a:fld>
            <a:endParaRPr lang="fr-FR"/>
          </a:p>
        </p:txBody>
      </p:sp>
      <p:sp>
        <p:nvSpPr>
          <p:cNvPr id="6" name="Footer Placeholder 5">
            <a:extLst>
              <a:ext uri="{FF2B5EF4-FFF2-40B4-BE49-F238E27FC236}">
                <a16:creationId xmlns="" xmlns:a16="http://schemas.microsoft.com/office/drawing/2014/main" id="{F0196F4E-C3FF-4F23-9C8C-982258A3B7E6}"/>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 xmlns:a16="http://schemas.microsoft.com/office/drawing/2014/main" id="{E4EFF184-ADEF-4810-9BA3-12C94C093005}"/>
              </a:ext>
            </a:extLst>
          </p:cNvPr>
          <p:cNvSpPr>
            <a:spLocks noGrp="1"/>
          </p:cNvSpPr>
          <p:nvPr>
            <p:ph type="sldNum" sz="quarter" idx="12"/>
          </p:nvPr>
        </p:nvSpPr>
        <p:spPr/>
        <p:txBody>
          <a:bodyPr/>
          <a:lstStyle/>
          <a:p>
            <a:fld id="{1868537E-07B8-4017-838F-D03758A730C5}" type="slidenum">
              <a:rPr lang="fr-FR" smtClean="0"/>
              <a:pPr/>
              <a:t>‹N°›</a:t>
            </a:fld>
            <a:endParaRPr lang="fr-FR"/>
          </a:p>
        </p:txBody>
      </p:sp>
    </p:spTree>
    <p:extLst>
      <p:ext uri="{BB962C8B-B14F-4D97-AF65-F5344CB8AC3E}">
        <p14:creationId xmlns:p14="http://schemas.microsoft.com/office/powerpoint/2010/main" val="2989809840"/>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164A486-AA2F-487E-AC86-FF3883D93F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 xmlns:a16="http://schemas.microsoft.com/office/drawing/2014/main" id="{FAACE5DC-2EE5-4869-8C45-A2725682DD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 xmlns:a16="http://schemas.microsoft.com/office/drawing/2014/main" id="{D2CA591F-0DC0-45A7-A839-76BFB7557F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B57D70-D013-4E7E-A919-F9C80BCAC51F}" type="datetimeFigureOut">
              <a:rPr lang="fr-FR" smtClean="0"/>
              <a:pPr/>
              <a:t>18/09/2020</a:t>
            </a:fld>
            <a:endParaRPr lang="fr-FR"/>
          </a:p>
        </p:txBody>
      </p:sp>
      <p:sp>
        <p:nvSpPr>
          <p:cNvPr id="5" name="Footer Placeholder 4">
            <a:extLst>
              <a:ext uri="{FF2B5EF4-FFF2-40B4-BE49-F238E27FC236}">
                <a16:creationId xmlns="" xmlns:a16="http://schemas.microsoft.com/office/drawing/2014/main" id="{D222EB5E-726A-4CA0-B11F-AC272B60B5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 xmlns:a16="http://schemas.microsoft.com/office/drawing/2014/main" id="{EBDF5441-C5EC-44FF-8958-7ED334EB93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68537E-07B8-4017-838F-D03758A730C5}" type="slidenum">
              <a:rPr lang="fr-FR" smtClean="0"/>
              <a:pPr/>
              <a:t>‹N°›</a:t>
            </a:fld>
            <a:endParaRPr lang="fr-FR"/>
          </a:p>
        </p:txBody>
      </p:sp>
    </p:spTree>
    <p:extLst>
      <p:ext uri="{BB962C8B-B14F-4D97-AF65-F5344CB8AC3E}">
        <p14:creationId xmlns:p14="http://schemas.microsoft.com/office/powerpoint/2010/main" val="1238537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8">
            <a:extLst>
              <a:ext uri="{FF2B5EF4-FFF2-40B4-BE49-F238E27FC236}">
                <a16:creationId xmlns="" xmlns:a16="http://schemas.microsoft.com/office/drawing/2014/main" id="{18C05FA0-82B3-466E-BFAE-59EECF2D0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82" y="179554"/>
            <a:ext cx="1681498" cy="1662498"/>
          </a:xfrm>
          <a:prstGeom prst="rect">
            <a:avLst/>
          </a:prstGeom>
        </p:spPr>
      </p:pic>
      <p:pic>
        <p:nvPicPr>
          <p:cNvPr id="5" name="Picture 4" descr="A close up of a sign&#10;&#10;Description automatically generated">
            <a:extLst>
              <a:ext uri="{FF2B5EF4-FFF2-40B4-BE49-F238E27FC236}">
                <a16:creationId xmlns="" xmlns:a16="http://schemas.microsoft.com/office/drawing/2014/main" id="{649E4D90-7CA1-4246-94FE-16CC921A0F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9571" y="207518"/>
            <a:ext cx="2051905" cy="18728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a:extLst>
              <a:ext uri="{FF2B5EF4-FFF2-40B4-BE49-F238E27FC236}">
                <a16:creationId xmlns="" xmlns:a16="http://schemas.microsoft.com/office/drawing/2014/main" id="{D7B2B611-52F4-41B2-A3BD-4BE1856CFD42}"/>
              </a:ext>
            </a:extLst>
          </p:cNvPr>
          <p:cNvSpPr/>
          <p:nvPr/>
        </p:nvSpPr>
        <p:spPr>
          <a:xfrm>
            <a:off x="3086637" y="287691"/>
            <a:ext cx="5548314" cy="369332"/>
          </a:xfrm>
          <a:prstGeom prst="rect">
            <a:avLst/>
          </a:prstGeom>
        </p:spPr>
        <p:txBody>
          <a:bodyPr wrap="none">
            <a:spAutoFit/>
          </a:bodyPr>
          <a:lstStyle/>
          <a:p>
            <a:pPr algn="ctr"/>
            <a:r>
              <a:rPr lang="fr-FR" b="1" dirty="0">
                <a:solidFill>
                  <a:schemeClr val="accent5">
                    <a:lumMod val="50000"/>
                  </a:schemeClr>
                </a:solidFill>
                <a:latin typeface="Century Gothic" panose="020B0502020202020204" pitchFamily="34" charset="0"/>
              </a:rPr>
              <a:t>Ecole Nationale Supérieure des Mines de Rabat </a:t>
            </a:r>
          </a:p>
        </p:txBody>
      </p:sp>
      <p:sp>
        <p:nvSpPr>
          <p:cNvPr id="7" name="Title 1" descr="Title 1">
            <a:extLst>
              <a:ext uri="{FF2B5EF4-FFF2-40B4-BE49-F238E27FC236}">
                <a16:creationId xmlns="" xmlns:a16="http://schemas.microsoft.com/office/drawing/2014/main" id="{5BF83417-8071-4DD6-8624-1947C963E165}"/>
              </a:ext>
            </a:extLst>
          </p:cNvPr>
          <p:cNvSpPr txBox="1">
            <a:spLocks/>
          </p:cNvSpPr>
          <p:nvPr/>
        </p:nvSpPr>
        <p:spPr>
          <a:xfrm>
            <a:off x="2980474" y="1699745"/>
            <a:ext cx="5760640" cy="3394074"/>
          </a:xfrm>
          <a:prstGeom prst="rect">
            <a:avLst/>
          </a:prstGeom>
          <a:solidFill>
            <a:schemeClr val="accent2">
              <a:lumMod val="75000"/>
              <a:alpha val="30000"/>
            </a:schemeClr>
          </a:solidFill>
        </p:spPr>
        <p:txBody>
          <a:bodyP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fr-FR" dirty="0">
                <a:solidFill>
                  <a:schemeClr val="tx1">
                    <a:lumMod val="75000"/>
                    <a:lumOff val="25000"/>
                  </a:schemeClr>
                </a:solidFill>
                <a:latin typeface="Century Gothic" pitchFamily="34" charset="0"/>
              </a:rPr>
              <a:t>Conception et modélisation </a:t>
            </a:r>
          </a:p>
          <a:p>
            <a:pPr algn="ctr">
              <a:lnSpc>
                <a:spcPct val="150000"/>
              </a:lnSpc>
            </a:pPr>
            <a:r>
              <a:rPr lang="fr-FR" dirty="0">
                <a:solidFill>
                  <a:schemeClr val="tx1">
                    <a:lumMod val="75000"/>
                    <a:lumOff val="25000"/>
                  </a:schemeClr>
                </a:solidFill>
                <a:latin typeface="Century Gothic" pitchFamily="34" charset="0"/>
              </a:rPr>
              <a:t>d’une application de don du </a:t>
            </a:r>
            <a:r>
              <a:rPr lang="fr-FR" dirty="0" smtClean="0">
                <a:solidFill>
                  <a:schemeClr val="tx1">
                    <a:lumMod val="75000"/>
                    <a:lumOff val="25000"/>
                  </a:schemeClr>
                </a:solidFill>
                <a:latin typeface="Century Gothic" pitchFamily="34" charset="0"/>
              </a:rPr>
              <a:t>sang</a:t>
            </a:r>
            <a:endParaRPr lang="fr-FR" sz="2000" dirty="0">
              <a:solidFill>
                <a:schemeClr val="tx1">
                  <a:lumMod val="75000"/>
                  <a:lumOff val="25000"/>
                </a:schemeClr>
              </a:solidFill>
              <a:latin typeface="Century Gothic" pitchFamily="34" charset="0"/>
            </a:endParaRPr>
          </a:p>
          <a:p>
            <a:pPr algn="ctr"/>
            <a:r>
              <a:rPr lang="fr-FR" b="1" dirty="0" smtClean="0">
                <a:solidFill>
                  <a:srgbClr val="FF0000"/>
                </a:solidFill>
                <a:latin typeface="Book Antiqua" panose="02040602050305030304" pitchFamily="18" charset="0"/>
              </a:rPr>
              <a:t>Gift Of Blood</a:t>
            </a:r>
            <a:endParaRPr lang="fr-FR" sz="1400" dirty="0">
              <a:solidFill>
                <a:srgbClr val="FF0000"/>
              </a:solidFill>
              <a:latin typeface="Book Antiqua" panose="02040602050305030304" pitchFamily="18" charset="0"/>
            </a:endParaRPr>
          </a:p>
          <a:p>
            <a:pPr algn="ctr"/>
            <a:r>
              <a:rPr lang="fr-FR" sz="1400" dirty="0">
                <a:solidFill>
                  <a:schemeClr val="tx1">
                    <a:lumMod val="75000"/>
                    <a:lumOff val="25000"/>
                  </a:schemeClr>
                </a:solidFill>
                <a:latin typeface="Book Antiqua" panose="02040602050305030304" pitchFamily="18" charset="0"/>
              </a:rPr>
              <a:t>Filière</a:t>
            </a:r>
            <a:r>
              <a:rPr lang="fr-FR" sz="1400" dirty="0">
                <a:solidFill>
                  <a:schemeClr val="tx1">
                    <a:lumMod val="75000"/>
                    <a:lumOff val="25000"/>
                  </a:schemeClr>
                </a:solidFill>
                <a:latin typeface="Century Gothic" pitchFamily="34" charset="0"/>
              </a:rPr>
              <a:t>: </a:t>
            </a:r>
          </a:p>
          <a:p>
            <a:pPr algn="ctr">
              <a:lnSpc>
                <a:spcPct val="150000"/>
              </a:lnSpc>
            </a:pPr>
            <a:r>
              <a:rPr lang="fr-FR" sz="1600" b="1" dirty="0">
                <a:solidFill>
                  <a:schemeClr val="tx1">
                    <a:lumMod val="75000"/>
                    <a:lumOff val="25000"/>
                  </a:schemeClr>
                </a:solidFill>
                <a:latin typeface="Century Gothic" pitchFamily="34" charset="0"/>
              </a:rPr>
              <a:t>Management des Systèmes d’informations et de production 2ème année</a:t>
            </a:r>
          </a:p>
          <a:p>
            <a:pPr algn="ctr">
              <a:lnSpc>
                <a:spcPct val="150000"/>
              </a:lnSpc>
            </a:pPr>
            <a:endParaRPr lang="fr-FR" sz="1600" dirty="0">
              <a:solidFill>
                <a:schemeClr val="tx1">
                  <a:lumMod val="75000"/>
                  <a:lumOff val="25000"/>
                </a:schemeClr>
              </a:solidFill>
              <a:latin typeface="Century Gothic" pitchFamily="34" charset="0"/>
            </a:endParaRPr>
          </a:p>
        </p:txBody>
      </p:sp>
      <p:sp>
        <p:nvSpPr>
          <p:cNvPr id="8" name="Rectangle 7">
            <a:extLst>
              <a:ext uri="{FF2B5EF4-FFF2-40B4-BE49-F238E27FC236}">
                <a16:creationId xmlns="" xmlns:a16="http://schemas.microsoft.com/office/drawing/2014/main" id="{0A15235B-A751-469C-9973-F2CDAB69850D}"/>
              </a:ext>
            </a:extLst>
          </p:cNvPr>
          <p:cNvSpPr>
            <a:spLocks noChangeArrowheads="1"/>
          </p:cNvSpPr>
          <p:nvPr/>
        </p:nvSpPr>
        <p:spPr bwMode="auto">
          <a:xfrm>
            <a:off x="2682680" y="758928"/>
            <a:ext cx="6356228" cy="549485"/>
          </a:xfrm>
          <a:prstGeom prst="rect">
            <a:avLst/>
          </a:prstGeom>
          <a:solidFill>
            <a:srgbClr val="D4544A"/>
          </a:solidFill>
          <a:ln>
            <a:noFill/>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spcBef>
                <a:spcPct val="0"/>
              </a:spcBef>
              <a:buClrTx/>
              <a:buFontTx/>
              <a:buNone/>
            </a:pPr>
            <a:r>
              <a:rPr lang="fr-FR" altLang="fr-FR" sz="2400" b="1" dirty="0">
                <a:solidFill>
                  <a:schemeClr val="bg1"/>
                </a:solidFill>
                <a:latin typeface="Century Gothic" panose="020B0502020202020204" pitchFamily="34" charset="0"/>
              </a:rPr>
              <a:t>Modélisation du système d’information</a:t>
            </a:r>
          </a:p>
        </p:txBody>
      </p:sp>
      <p:sp>
        <p:nvSpPr>
          <p:cNvPr id="9" name="Rectangle 8">
            <a:extLst>
              <a:ext uri="{FF2B5EF4-FFF2-40B4-BE49-F238E27FC236}">
                <a16:creationId xmlns="" xmlns:a16="http://schemas.microsoft.com/office/drawing/2014/main" id="{3064802A-59CB-4CCF-9875-5F1DE33DFAF3}"/>
              </a:ext>
            </a:extLst>
          </p:cNvPr>
          <p:cNvSpPr/>
          <p:nvPr/>
        </p:nvSpPr>
        <p:spPr>
          <a:xfrm>
            <a:off x="4202809" y="4040898"/>
            <a:ext cx="3315972" cy="386581"/>
          </a:xfrm>
          <a:prstGeom prst="rect">
            <a:avLst/>
          </a:prstGeom>
        </p:spPr>
        <p:txBody>
          <a:bodyPr wrap="none">
            <a:spAutoFit/>
          </a:bodyPr>
          <a:lstStyle/>
          <a:p>
            <a:pPr algn="r">
              <a:lnSpc>
                <a:spcPct val="113000"/>
              </a:lnSpc>
              <a:spcAft>
                <a:spcPts val="1000"/>
              </a:spcAft>
            </a:pPr>
            <a:r>
              <a:rPr lang="fr-FR" b="1" dirty="0">
                <a:solidFill>
                  <a:schemeClr val="tx1">
                    <a:lumMod val="50000"/>
                    <a:lumOff val="50000"/>
                  </a:schemeClr>
                </a:solidFill>
                <a:latin typeface="Times New Roman" panose="02020603050405020304" pitchFamily="18" charset="0"/>
                <a:ea typeface="Calibri" panose="020F0502020204030204" pitchFamily="34" charset="0"/>
                <a:cs typeface="Arial" panose="020B0604020202020204" pitchFamily="34" charset="0"/>
              </a:rPr>
              <a:t>Année universitaire : 2019-2020</a:t>
            </a:r>
            <a:endParaRPr lang="fr-FR" dirty="0">
              <a:solidFill>
                <a:schemeClr val="tx1">
                  <a:lumMod val="50000"/>
                  <a:lumOff val="50000"/>
                </a:schemeClr>
              </a:solidFill>
              <a:latin typeface="Calibri" panose="020F0502020204030204" pitchFamily="34" charset="0"/>
              <a:ea typeface="Calibri" panose="020F0502020204030204" pitchFamily="34" charset="0"/>
              <a:cs typeface="Arial" panose="020B0604020202020204" pitchFamily="34" charset="0"/>
            </a:endParaRPr>
          </a:p>
        </p:txBody>
      </p:sp>
      <p:grpSp>
        <p:nvGrpSpPr>
          <p:cNvPr id="10" name="Groupe 13">
            <a:extLst>
              <a:ext uri="{FF2B5EF4-FFF2-40B4-BE49-F238E27FC236}">
                <a16:creationId xmlns="" xmlns:a16="http://schemas.microsoft.com/office/drawing/2014/main" id="{DCF5A2F8-CE62-4664-86C2-336471B4A2FC}"/>
              </a:ext>
            </a:extLst>
          </p:cNvPr>
          <p:cNvGrpSpPr/>
          <p:nvPr/>
        </p:nvGrpSpPr>
        <p:grpSpPr>
          <a:xfrm>
            <a:off x="2874310" y="1425018"/>
            <a:ext cx="5978141" cy="274727"/>
            <a:chOff x="3351584" y="3802104"/>
            <a:chExt cx="5760640" cy="5025"/>
          </a:xfrm>
        </p:grpSpPr>
        <p:cxnSp>
          <p:nvCxnSpPr>
            <p:cNvPr id="11" name="Connecteur droit 30">
              <a:extLst>
                <a:ext uri="{FF2B5EF4-FFF2-40B4-BE49-F238E27FC236}">
                  <a16:creationId xmlns="" xmlns:a16="http://schemas.microsoft.com/office/drawing/2014/main" id="{E1CC78E8-6C4D-49CC-B913-DFCD42AD62E1}"/>
                </a:ext>
              </a:extLst>
            </p:cNvPr>
            <p:cNvCxnSpPr/>
            <p:nvPr/>
          </p:nvCxnSpPr>
          <p:spPr>
            <a:xfrm>
              <a:off x="3351584" y="3807129"/>
              <a:ext cx="5760640" cy="0"/>
            </a:xfrm>
            <a:prstGeom prst="line">
              <a:avLst/>
            </a:prstGeom>
            <a:ln w="12700">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12" name="Connecteur droit 36">
              <a:extLst>
                <a:ext uri="{FF2B5EF4-FFF2-40B4-BE49-F238E27FC236}">
                  <a16:creationId xmlns="" xmlns:a16="http://schemas.microsoft.com/office/drawing/2014/main" id="{42D4278A-FB30-4ED0-B682-A3F53D6BBE67}"/>
                </a:ext>
              </a:extLst>
            </p:cNvPr>
            <p:cNvCxnSpPr/>
            <p:nvPr/>
          </p:nvCxnSpPr>
          <p:spPr>
            <a:xfrm>
              <a:off x="3492572" y="3802104"/>
              <a:ext cx="5340901" cy="0"/>
            </a:xfrm>
            <a:prstGeom prst="line">
              <a:avLst/>
            </a:prstGeom>
            <a:ln w="28575">
              <a:solidFill>
                <a:srgbClr val="D4544A"/>
              </a:solidFill>
            </a:ln>
          </p:spPr>
          <p:style>
            <a:lnRef idx="1">
              <a:schemeClr val="accent1"/>
            </a:lnRef>
            <a:fillRef idx="0">
              <a:schemeClr val="accent1"/>
            </a:fillRef>
            <a:effectRef idx="0">
              <a:schemeClr val="accent1"/>
            </a:effectRef>
            <a:fontRef idx="minor">
              <a:schemeClr val="tx1"/>
            </a:fontRef>
          </p:style>
        </p:cxnSp>
      </p:grpSp>
      <p:cxnSp>
        <p:nvCxnSpPr>
          <p:cNvPr id="13" name="Connecteur droit 36">
            <a:extLst>
              <a:ext uri="{FF2B5EF4-FFF2-40B4-BE49-F238E27FC236}">
                <a16:creationId xmlns="" xmlns:a16="http://schemas.microsoft.com/office/drawing/2014/main" id="{A56D2278-BEFB-47A4-8B6F-98FA766130F0}"/>
              </a:ext>
            </a:extLst>
          </p:cNvPr>
          <p:cNvCxnSpPr>
            <a:cxnSpLocks/>
          </p:cNvCxnSpPr>
          <p:nvPr/>
        </p:nvCxnSpPr>
        <p:spPr>
          <a:xfrm>
            <a:off x="2298378" y="5208514"/>
            <a:ext cx="6964892" cy="0"/>
          </a:xfrm>
          <a:prstGeom prst="line">
            <a:avLst/>
          </a:prstGeom>
          <a:ln w="28575">
            <a:solidFill>
              <a:srgbClr val="D4544A"/>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 xmlns:a16="http://schemas.microsoft.com/office/drawing/2014/main" id="{62EA6955-C0E0-4BA4-B26F-F2ED5BC93302}"/>
              </a:ext>
            </a:extLst>
          </p:cNvPr>
          <p:cNvSpPr/>
          <p:nvPr/>
        </p:nvSpPr>
        <p:spPr>
          <a:xfrm>
            <a:off x="721174" y="5157030"/>
            <a:ext cx="5760640" cy="1737848"/>
          </a:xfrm>
          <a:prstGeom prst="rect">
            <a:avLst/>
          </a:prstGeom>
        </p:spPr>
        <p:txBody>
          <a:bodyPr wrap="square">
            <a:spAutoFit/>
          </a:bodyPr>
          <a:lstStyle/>
          <a:p>
            <a:pPr>
              <a:lnSpc>
                <a:spcPct val="125000"/>
              </a:lnSpc>
              <a:spcBef>
                <a:spcPts val="100"/>
              </a:spcBef>
              <a:spcAft>
                <a:spcPts val="600"/>
              </a:spcAft>
            </a:pPr>
            <a:r>
              <a:rPr lang="fr-FR" sz="1200" b="1" u="sng" dirty="0">
                <a:solidFill>
                  <a:srgbClr val="FF0000"/>
                </a:solidFill>
                <a:latin typeface="Monotype Corsiva" panose="03010101010201010101" pitchFamily="66" charset="0"/>
                <a:ea typeface="Calibri" panose="020F0502020204030204" pitchFamily="34" charset="0"/>
                <a:cs typeface="Arial" panose="020B0604020202020204" pitchFamily="34" charset="0"/>
              </a:rPr>
              <a:t>Soutenu le  19 </a:t>
            </a:r>
            <a:r>
              <a:rPr lang="fr-FR" sz="1200" b="1" u="sng" dirty="0" err="1">
                <a:solidFill>
                  <a:srgbClr val="FF0000"/>
                </a:solidFill>
                <a:latin typeface="Monotype Corsiva" panose="03010101010201010101" pitchFamily="66" charset="0"/>
                <a:ea typeface="Calibri" panose="020F0502020204030204" pitchFamily="34" charset="0"/>
                <a:cs typeface="Arial" panose="020B0604020202020204" pitchFamily="34" charset="0"/>
              </a:rPr>
              <a:t>september</a:t>
            </a:r>
            <a:r>
              <a:rPr lang="fr-FR" sz="1200" b="1" u="sng" dirty="0">
                <a:solidFill>
                  <a:srgbClr val="FF0000"/>
                </a:solidFill>
                <a:latin typeface="Monotype Corsiva" panose="03010101010201010101" pitchFamily="66" charset="0"/>
                <a:ea typeface="Calibri" panose="020F0502020204030204" pitchFamily="34" charset="0"/>
                <a:cs typeface="Arial" panose="020B0604020202020204" pitchFamily="34" charset="0"/>
              </a:rPr>
              <a:t> 2020, Par:</a:t>
            </a:r>
          </a:p>
          <a:p>
            <a:pPr marL="171450" indent="-171450">
              <a:lnSpc>
                <a:spcPct val="115000"/>
              </a:lnSpc>
              <a:spcBef>
                <a:spcPts val="100"/>
              </a:spcBef>
              <a:buClr>
                <a:srgbClr val="FF0000"/>
              </a:buClr>
              <a:buFont typeface="Wingdings" panose="05000000000000000000" pitchFamily="2" charset="2"/>
              <a:buChar char="Ø"/>
            </a:pPr>
            <a:r>
              <a:rPr lang="fr-FR" sz="1200" dirty="0">
                <a:solidFill>
                  <a:srgbClr val="FF0000"/>
                </a:solidFill>
                <a:latin typeface="Times New Roman" panose="02020603050405020304" pitchFamily="18" charset="0"/>
                <a:ea typeface="Calibri" panose="020F0502020204030204" pitchFamily="34" charset="0"/>
                <a:cs typeface="Arial" panose="020B0604020202020204" pitchFamily="34" charset="0"/>
              </a:rPr>
              <a:t>TOUIL ZOUHEIR </a:t>
            </a:r>
            <a:endParaRPr lang="fr-FR" sz="1200" dirty="0">
              <a:solidFill>
                <a:srgbClr val="FF0000"/>
              </a:solidFill>
              <a:latin typeface="Calibri" panose="020F0502020204030204" pitchFamily="34" charset="0"/>
              <a:ea typeface="Calibri" panose="020F0502020204030204" pitchFamily="34" charset="0"/>
              <a:cs typeface="Arial" panose="020B0604020202020204" pitchFamily="34" charset="0"/>
            </a:endParaRPr>
          </a:p>
          <a:p>
            <a:pPr marL="171450" indent="-171450">
              <a:lnSpc>
                <a:spcPct val="115000"/>
              </a:lnSpc>
              <a:spcBef>
                <a:spcPts val="100"/>
              </a:spcBef>
              <a:buClr>
                <a:srgbClr val="FF0000"/>
              </a:buClr>
              <a:buFont typeface="Wingdings" panose="05000000000000000000" pitchFamily="2" charset="2"/>
              <a:buChar char="Ø"/>
            </a:pPr>
            <a:r>
              <a:rPr lang="fr-FR" sz="1200" dirty="0">
                <a:solidFill>
                  <a:srgbClr val="FF0000"/>
                </a:solidFill>
                <a:latin typeface="Times New Roman" panose="02020603050405020304" pitchFamily="18" charset="0"/>
                <a:ea typeface="Calibri" panose="020F0502020204030204" pitchFamily="34" charset="0"/>
                <a:cs typeface="Arial" panose="020B0604020202020204" pitchFamily="34" charset="0"/>
              </a:rPr>
              <a:t>KHALIL BALGA</a:t>
            </a:r>
            <a:endParaRPr lang="fr-FR" sz="1200" dirty="0">
              <a:solidFill>
                <a:srgbClr val="FF0000"/>
              </a:solidFill>
              <a:latin typeface="Calibri" panose="020F0502020204030204" pitchFamily="34" charset="0"/>
              <a:ea typeface="Calibri" panose="020F0502020204030204" pitchFamily="34" charset="0"/>
              <a:cs typeface="Arial" panose="020B0604020202020204" pitchFamily="34" charset="0"/>
            </a:endParaRPr>
          </a:p>
          <a:p>
            <a:pPr marL="171450" indent="-171450">
              <a:lnSpc>
                <a:spcPct val="115000"/>
              </a:lnSpc>
              <a:spcBef>
                <a:spcPts val="100"/>
              </a:spcBef>
              <a:buClr>
                <a:srgbClr val="FF0000"/>
              </a:buClr>
              <a:buFont typeface="Wingdings" panose="05000000000000000000" pitchFamily="2" charset="2"/>
              <a:buChar char="Ø"/>
            </a:pPr>
            <a:r>
              <a:rPr lang="fr-FR" sz="1200" dirty="0">
                <a:solidFill>
                  <a:srgbClr val="FF0000"/>
                </a:solidFill>
                <a:latin typeface="Times New Roman" panose="02020603050405020304" pitchFamily="18" charset="0"/>
                <a:ea typeface="Calibri" panose="020F0502020204030204" pitchFamily="34" charset="0"/>
                <a:cs typeface="Arial" panose="020B0604020202020204" pitchFamily="34" charset="0"/>
              </a:rPr>
              <a:t>AMINA AIT AZIZ</a:t>
            </a:r>
          </a:p>
          <a:p>
            <a:pPr marL="171450" indent="-171450">
              <a:lnSpc>
                <a:spcPct val="115000"/>
              </a:lnSpc>
              <a:spcBef>
                <a:spcPts val="100"/>
              </a:spcBef>
              <a:buClr>
                <a:srgbClr val="FF0000"/>
              </a:buClr>
              <a:buFont typeface="Wingdings" panose="05000000000000000000" pitchFamily="2" charset="2"/>
              <a:buChar char="Ø"/>
            </a:pPr>
            <a:r>
              <a:rPr lang="fr-FR" sz="1200" dirty="0">
                <a:solidFill>
                  <a:srgbClr val="FF0000"/>
                </a:solidFill>
                <a:latin typeface="Times New Roman" panose="02020603050405020304" pitchFamily="18" charset="0"/>
                <a:ea typeface="Calibri" panose="020F0502020204030204" pitchFamily="34" charset="0"/>
                <a:cs typeface="Arial" panose="020B0604020202020204" pitchFamily="34" charset="0"/>
              </a:rPr>
              <a:t>KASSEL MOHAMMED ISSAM</a:t>
            </a:r>
          </a:p>
          <a:p>
            <a:pPr marL="171450" indent="-171450">
              <a:lnSpc>
                <a:spcPct val="115000"/>
              </a:lnSpc>
              <a:spcBef>
                <a:spcPts val="100"/>
              </a:spcBef>
              <a:buClr>
                <a:srgbClr val="FF0000"/>
              </a:buClr>
              <a:buFont typeface="Wingdings" panose="05000000000000000000" pitchFamily="2" charset="2"/>
              <a:buChar char="Ø"/>
            </a:pPr>
            <a:r>
              <a:rPr lang="fr-FR" sz="1200" dirty="0">
                <a:solidFill>
                  <a:srgbClr val="FF0000"/>
                </a:solidFill>
                <a:latin typeface="Times New Roman" panose="02020603050405020304" pitchFamily="18" charset="0"/>
                <a:ea typeface="Calibri" panose="020F0502020204030204" pitchFamily="34" charset="0"/>
                <a:cs typeface="Arial" panose="020B0604020202020204" pitchFamily="34" charset="0"/>
              </a:rPr>
              <a:t>MAJNI NAWAL</a:t>
            </a:r>
          </a:p>
          <a:p>
            <a:pPr marL="171450" indent="-171450">
              <a:lnSpc>
                <a:spcPct val="115000"/>
              </a:lnSpc>
              <a:spcBef>
                <a:spcPts val="100"/>
              </a:spcBef>
              <a:buClr>
                <a:srgbClr val="FF0000"/>
              </a:buClr>
              <a:buFont typeface="Wingdings" panose="05000000000000000000" pitchFamily="2" charset="2"/>
              <a:buChar char="Ø"/>
            </a:pPr>
            <a:r>
              <a:rPr lang="fr-FR" sz="1200" dirty="0">
                <a:solidFill>
                  <a:srgbClr val="FF0000"/>
                </a:solidFill>
                <a:latin typeface="Times New Roman" panose="02020603050405020304" pitchFamily="18" charset="0"/>
                <a:ea typeface="Calibri" panose="020F0502020204030204" pitchFamily="34" charset="0"/>
                <a:cs typeface="Arial" panose="020B0604020202020204" pitchFamily="34" charset="0"/>
              </a:rPr>
              <a:t>AKOUCH OUMAYMA</a:t>
            </a:r>
            <a:endParaRPr lang="fr-FR" sz="1200" dirty="0">
              <a:solidFill>
                <a:srgbClr val="FF0000"/>
              </a:solidFill>
              <a:latin typeface="Calibri" panose="020F0502020204030204" pitchFamily="34" charset="0"/>
              <a:ea typeface="Calibri" panose="020F050202020403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DFFB9A0B-DB4A-4F46-AE24-998B2D50F2FC}"/>
              </a:ext>
            </a:extLst>
          </p:cNvPr>
          <p:cNvSpPr/>
          <p:nvPr/>
        </p:nvSpPr>
        <p:spPr>
          <a:xfrm>
            <a:off x="4832932" y="5317992"/>
            <a:ext cx="6096000" cy="1238801"/>
          </a:xfrm>
          <a:prstGeom prst="rect">
            <a:avLst/>
          </a:prstGeom>
        </p:spPr>
        <p:txBody>
          <a:bodyPr wrap="square">
            <a:spAutoFit/>
          </a:bodyPr>
          <a:lstStyle/>
          <a:p>
            <a:pPr>
              <a:spcBef>
                <a:spcPts val="100"/>
              </a:spcBef>
            </a:pPr>
            <a:r>
              <a:rPr lang="fr-FR" b="1" u="sng" dirty="0">
                <a:solidFill>
                  <a:srgbClr val="FF0000"/>
                </a:solidFill>
                <a:latin typeface="Monotype Corsiva" panose="03010101010201010101" pitchFamily="66" charset="0"/>
                <a:ea typeface="Calibri" panose="020F0502020204030204" pitchFamily="34" charset="0"/>
                <a:cs typeface="Arial" panose="020B0604020202020204" pitchFamily="34" charset="0"/>
              </a:rPr>
              <a:t>Membre de jury :      </a:t>
            </a:r>
            <a:endParaRPr lang="fr-FR" dirty="0">
              <a:solidFill>
                <a:srgbClr val="FF0000"/>
              </a:solidFill>
              <a:latin typeface="Monotype Corsiva" panose="03010101010201010101" pitchFamily="66" charset="0"/>
              <a:ea typeface="Calibri" panose="020F0502020204030204" pitchFamily="34" charset="0"/>
              <a:cs typeface="Arial" panose="020B0604020202020204" pitchFamily="34" charset="0"/>
            </a:endParaRPr>
          </a:p>
          <a:p>
            <a:pPr marL="342900" indent="-342900">
              <a:spcBef>
                <a:spcPts val="100"/>
              </a:spcBef>
              <a:buFont typeface="Times New Roman" panose="02020603050405020304" pitchFamily="18" charset="0"/>
              <a:buChar char="-"/>
            </a:pPr>
            <a:r>
              <a:rPr lang="fr-FR" dirty="0">
                <a:solidFill>
                  <a:srgbClr val="FF0000"/>
                </a:solidFill>
                <a:latin typeface="Times New Roman" panose="02020603050405020304" pitchFamily="18" charset="0"/>
                <a:ea typeface="Calibri" panose="020F0502020204030204" pitchFamily="34" charset="0"/>
                <a:cs typeface="Arial" panose="020B0604020202020204" pitchFamily="34" charset="0"/>
              </a:rPr>
              <a:t>Pr ZAYDI Hayat</a:t>
            </a:r>
          </a:p>
          <a:p>
            <a:pPr marL="342900" indent="-342900">
              <a:spcBef>
                <a:spcPts val="100"/>
              </a:spcBef>
              <a:buFont typeface="Times New Roman" panose="02020603050405020304" pitchFamily="18" charset="0"/>
              <a:buChar char="-"/>
            </a:pPr>
            <a:r>
              <a:rPr lang="fr-FR" dirty="0">
                <a:solidFill>
                  <a:srgbClr val="FF0000"/>
                </a:solidFill>
                <a:latin typeface="Times New Roman" panose="02020603050405020304" pitchFamily="18" charset="0"/>
                <a:ea typeface="Calibri" panose="020F0502020204030204" pitchFamily="34" charset="0"/>
                <a:cs typeface="Arial" panose="020B0604020202020204" pitchFamily="34" charset="0"/>
              </a:rPr>
              <a:t>Pr TIKITO </a:t>
            </a:r>
            <a:r>
              <a:rPr lang="fr-FR" dirty="0" err="1">
                <a:solidFill>
                  <a:srgbClr val="FF0000"/>
                </a:solidFill>
                <a:latin typeface="Times New Roman" panose="02020603050405020304" pitchFamily="18" charset="0"/>
                <a:ea typeface="Calibri" panose="020F0502020204030204" pitchFamily="34" charset="0"/>
                <a:cs typeface="Arial" panose="020B0604020202020204" pitchFamily="34" charset="0"/>
              </a:rPr>
              <a:t>Kawtar</a:t>
            </a:r>
            <a:endParaRPr lang="fr-FR" dirty="0">
              <a:solidFill>
                <a:srgbClr val="FF0000"/>
              </a:solidFill>
              <a:latin typeface="Times New Roman" panose="02020603050405020304" pitchFamily="18" charset="0"/>
              <a:ea typeface="Calibri" panose="020F0502020204030204" pitchFamily="34" charset="0"/>
              <a:cs typeface="Arial" panose="020B0604020202020204" pitchFamily="34" charset="0"/>
            </a:endParaRPr>
          </a:p>
          <a:p>
            <a:pPr marL="342900" indent="-342900">
              <a:spcBef>
                <a:spcPts val="100"/>
              </a:spcBef>
              <a:buFont typeface="Times New Roman" panose="02020603050405020304" pitchFamily="18" charset="0"/>
              <a:buChar char="-"/>
            </a:pPr>
            <a:r>
              <a:rPr lang="fr-FR" dirty="0">
                <a:solidFill>
                  <a:srgbClr val="FF0000"/>
                </a:solidFill>
                <a:latin typeface="Times New Roman" panose="02020603050405020304" pitchFamily="18" charset="0"/>
                <a:ea typeface="Calibri" panose="020F0502020204030204" pitchFamily="34" charset="0"/>
                <a:cs typeface="Arial" panose="020B0604020202020204" pitchFamily="34" charset="0"/>
              </a:rPr>
              <a:t>Pr  HOSNI </a:t>
            </a:r>
            <a:r>
              <a:rPr lang="fr-FR" dirty="0" err="1">
                <a:solidFill>
                  <a:srgbClr val="FF0000"/>
                </a:solidFill>
                <a:latin typeface="Times New Roman" panose="02020603050405020304" pitchFamily="18" charset="0"/>
                <a:ea typeface="Calibri" panose="020F0502020204030204" pitchFamily="34" charset="0"/>
                <a:cs typeface="Arial" panose="020B0604020202020204" pitchFamily="34" charset="0"/>
              </a:rPr>
              <a:t>Mohemmed</a:t>
            </a:r>
            <a:endParaRPr lang="fr-FR" dirty="0">
              <a:solidFill>
                <a:srgbClr val="FF0000"/>
              </a:solidFill>
              <a:latin typeface="Times New Roman" panose="02020603050405020304" pitchFamily="18" charset="0"/>
              <a:ea typeface="Calibri" panose="020F0502020204030204" pitchFamily="34" charset="0"/>
              <a:cs typeface="Arial" panose="020B0604020202020204" pitchFamily="34" charset="0"/>
            </a:endParaRPr>
          </a:p>
        </p:txBody>
      </p:sp>
      <p:sp>
        <p:nvSpPr>
          <p:cNvPr id="17" name="Rectangle 16">
            <a:extLst>
              <a:ext uri="{FF2B5EF4-FFF2-40B4-BE49-F238E27FC236}">
                <a16:creationId xmlns="" xmlns:a16="http://schemas.microsoft.com/office/drawing/2014/main" id="{B4E2383F-9563-4545-A1FC-743FFC3EBBF9}"/>
              </a:ext>
            </a:extLst>
          </p:cNvPr>
          <p:cNvSpPr/>
          <p:nvPr/>
        </p:nvSpPr>
        <p:spPr>
          <a:xfrm>
            <a:off x="8671316" y="5325120"/>
            <a:ext cx="3262282" cy="659155"/>
          </a:xfrm>
          <a:prstGeom prst="rect">
            <a:avLst/>
          </a:prstGeom>
        </p:spPr>
        <p:txBody>
          <a:bodyPr wrap="square">
            <a:spAutoFit/>
          </a:bodyPr>
          <a:lstStyle/>
          <a:p>
            <a:pPr marL="285750" indent="-285750">
              <a:spcBef>
                <a:spcPts val="100"/>
              </a:spcBef>
              <a:buClr>
                <a:srgbClr val="FF0000"/>
              </a:buClr>
              <a:buFont typeface="Wingdings" panose="05000000000000000000" pitchFamily="2" charset="2"/>
              <a:buChar char="Ø"/>
            </a:pPr>
            <a:r>
              <a:rPr lang="fr-FR" b="1" u="sng" dirty="0">
                <a:solidFill>
                  <a:srgbClr val="FF0000"/>
                </a:solidFill>
                <a:latin typeface="Monotype Corsiva" panose="03010101010201010101" pitchFamily="66" charset="0"/>
                <a:ea typeface="Calibri" panose="020F0502020204030204" pitchFamily="34" charset="0"/>
                <a:cs typeface="Arial" panose="020B0604020202020204" pitchFamily="34" charset="0"/>
              </a:rPr>
              <a:t>Encadré par :      </a:t>
            </a:r>
            <a:endParaRPr lang="fr-FR" dirty="0">
              <a:solidFill>
                <a:srgbClr val="FF0000"/>
              </a:solidFill>
              <a:latin typeface="Monotype Corsiva" panose="03010101010201010101" pitchFamily="66" charset="0"/>
              <a:ea typeface="Calibri" panose="020F0502020204030204" pitchFamily="34" charset="0"/>
              <a:cs typeface="Arial" panose="020B0604020202020204" pitchFamily="34" charset="0"/>
            </a:endParaRPr>
          </a:p>
          <a:p>
            <a:pPr marL="285750" lvl="0" indent="-285750">
              <a:spcBef>
                <a:spcPts val="100"/>
              </a:spcBef>
              <a:spcAft>
                <a:spcPts val="1000"/>
              </a:spcAft>
              <a:buClr>
                <a:srgbClr val="FF0000"/>
              </a:buClr>
              <a:buFont typeface="Wingdings" panose="05000000000000000000" pitchFamily="2" charset="2"/>
              <a:buChar char="Ø"/>
            </a:pPr>
            <a:r>
              <a:rPr lang="fr-FR" dirty="0">
                <a:solidFill>
                  <a:srgbClr val="FF0000"/>
                </a:solidFill>
                <a:latin typeface="Times New Roman" panose="02020603050405020304" pitchFamily="18" charset="0"/>
                <a:ea typeface="Calibri" panose="020F0502020204030204" pitchFamily="34" charset="0"/>
                <a:cs typeface="Arial" panose="020B0604020202020204" pitchFamily="34" charset="0"/>
              </a:rPr>
              <a:t>Pr ZAYDI Hayat</a:t>
            </a:r>
            <a:endParaRPr lang="fr-FR" dirty="0">
              <a:solidFill>
                <a:srgbClr val="FF0000"/>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37934661"/>
      </p:ext>
    </p:ext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93BDF0-4B22-4A42-96E4-F62199CB00A9}" type="slidenum">
              <a:rPr lang="fr-FR" smtClean="0"/>
              <a:pPr/>
              <a:t>10</a:t>
            </a:fld>
            <a:endParaRPr lang="fr-FR" dirty="0"/>
          </a:p>
        </p:txBody>
      </p:sp>
      <p:sp>
        <p:nvSpPr>
          <p:cNvPr id="12" name="Oval 43"/>
          <p:cNvSpPr/>
          <p:nvPr/>
        </p:nvSpPr>
        <p:spPr>
          <a:xfrm>
            <a:off x="716877" y="77194"/>
            <a:ext cx="846725" cy="867624"/>
          </a:xfrm>
          <a:prstGeom prst="ellipse">
            <a:avLst/>
          </a:prstGeom>
          <a:solidFill>
            <a:srgbClr val="D4544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1</a:t>
            </a:r>
          </a:p>
        </p:txBody>
      </p:sp>
      <p:cxnSp>
        <p:nvCxnSpPr>
          <p:cNvPr id="13" name="Straight Connector 48"/>
          <p:cNvCxnSpPr/>
          <p:nvPr/>
        </p:nvCxnSpPr>
        <p:spPr>
          <a:xfrm flipH="1">
            <a:off x="0" y="624334"/>
            <a:ext cx="52759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49"/>
          <p:cNvCxnSpPr/>
          <p:nvPr/>
        </p:nvCxnSpPr>
        <p:spPr>
          <a:xfrm flipH="1">
            <a:off x="1824964" y="713530"/>
            <a:ext cx="1036703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Oval 71"/>
          <p:cNvSpPr/>
          <p:nvPr/>
        </p:nvSpPr>
        <p:spPr>
          <a:xfrm>
            <a:off x="10634746" y="117313"/>
            <a:ext cx="621381" cy="600187"/>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17" name="TextBox 20"/>
          <p:cNvSpPr txBox="1">
            <a:spLocks noChangeArrowheads="1"/>
          </p:cNvSpPr>
          <p:nvPr/>
        </p:nvSpPr>
        <p:spPr bwMode="auto">
          <a:xfrm>
            <a:off x="1785176" y="77194"/>
            <a:ext cx="660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r>
              <a:rPr lang="fr-FR" sz="2800" b="1" dirty="0">
                <a:solidFill>
                  <a:schemeClr val="bg2">
                    <a:lumMod val="25000"/>
                  </a:schemeClr>
                </a:solidFill>
                <a:latin typeface="Century Gothic" panose="020B0502020202020204" pitchFamily="34" charset="0"/>
              </a:rPr>
              <a:t>Contexte général du projet</a:t>
            </a:r>
          </a:p>
        </p:txBody>
      </p:sp>
      <p:sp>
        <p:nvSpPr>
          <p:cNvPr id="18" name="Oval 74"/>
          <p:cNvSpPr/>
          <p:nvPr/>
        </p:nvSpPr>
        <p:spPr>
          <a:xfrm>
            <a:off x="9810507" y="131428"/>
            <a:ext cx="580483" cy="594810"/>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19" name="TextBox 20"/>
          <p:cNvSpPr txBox="1">
            <a:spLocks noChangeArrowheads="1"/>
          </p:cNvSpPr>
          <p:nvPr/>
        </p:nvSpPr>
        <p:spPr bwMode="auto">
          <a:xfrm>
            <a:off x="2225041" y="838709"/>
            <a:ext cx="28041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18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Cadre général du projet</a:t>
            </a:r>
          </a:p>
        </p:txBody>
      </p:sp>
      <p:sp>
        <p:nvSpPr>
          <p:cNvPr id="16" name="Oval 71">
            <a:extLst>
              <a:ext uri="{FF2B5EF4-FFF2-40B4-BE49-F238E27FC236}">
                <a16:creationId xmlns="" xmlns:a16="http://schemas.microsoft.com/office/drawing/2014/main" id="{8F923861-53C9-3642-904C-0A3F609CAAF4}"/>
              </a:ext>
            </a:extLst>
          </p:cNvPr>
          <p:cNvSpPr/>
          <p:nvPr/>
        </p:nvSpPr>
        <p:spPr>
          <a:xfrm>
            <a:off x="11499883" y="126051"/>
            <a:ext cx="621381" cy="600187"/>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pic>
        <p:nvPicPr>
          <p:cNvPr id="6" name="Content Placeholder 5">
            <a:extLst>
              <a:ext uri="{FF2B5EF4-FFF2-40B4-BE49-F238E27FC236}">
                <a16:creationId xmlns="" xmlns:a16="http://schemas.microsoft.com/office/drawing/2014/main" id="{D0B0ECE2-B94D-4E40-9E8F-303724FB6E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0953" y="1995067"/>
            <a:ext cx="5511791" cy="1754998"/>
          </a:xfrm>
        </p:spPr>
      </p:pic>
      <p:pic>
        <p:nvPicPr>
          <p:cNvPr id="9" name="Picture 8">
            <a:extLst>
              <a:ext uri="{FF2B5EF4-FFF2-40B4-BE49-F238E27FC236}">
                <a16:creationId xmlns="" xmlns:a16="http://schemas.microsoft.com/office/drawing/2014/main" id="{F9A1A256-E28C-D94B-B109-57EF12B08D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0953" y="4209236"/>
            <a:ext cx="3967744" cy="1219714"/>
          </a:xfrm>
          <a:prstGeom prst="rect">
            <a:avLst/>
          </a:prstGeom>
        </p:spPr>
      </p:pic>
    </p:spTree>
    <p:extLst>
      <p:ext uri="{BB962C8B-B14F-4D97-AF65-F5344CB8AC3E}">
        <p14:creationId xmlns:p14="http://schemas.microsoft.com/office/powerpoint/2010/main" val="1376728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4.375E-6 1.38778E-17 L -0.73568 0.00116 " pathEditMode="relative" rAng="0" ptsTypes="AA">
                                      <p:cBhvr>
                                        <p:cTn id="6" dur="1000" fill="hold"/>
                                        <p:tgtEl>
                                          <p:spTgt spid="18"/>
                                        </p:tgtEl>
                                        <p:attrNameLst>
                                          <p:attrName>ppt_x</p:attrName>
                                          <p:attrName>ppt_y</p:attrName>
                                        </p:attrNameLst>
                                      </p:cBhvr>
                                      <p:rCtr x="-36784" y="46"/>
                                    </p:animMotion>
                                  </p:childTnLst>
                                </p:cTn>
                              </p:par>
                            </p:childTnLst>
                          </p:cTn>
                        </p:par>
                        <p:par>
                          <p:cTn id="7" fill="hold">
                            <p:stCondLst>
                              <p:cond delay="1000"/>
                            </p:stCondLst>
                            <p:childTnLst>
                              <p:par>
                                <p:cTn id="8" presetID="1" presetClass="exit" presetSubtype="0" fill="hold" grpId="1" nodeType="afterEffect">
                                  <p:stCondLst>
                                    <p:cond delay="0"/>
                                  </p:stCondLst>
                                  <p:childTnLst>
                                    <p:set>
                                      <p:cBhvr>
                                        <p:cTn id="9" dur="1" fill="hold">
                                          <p:stCondLst>
                                            <p:cond delay="249"/>
                                          </p:stCondLst>
                                        </p:cTn>
                                        <p:tgtEl>
                                          <p:spTgt spid="18"/>
                                        </p:tgtEl>
                                        <p:attrNameLst>
                                          <p:attrName>style.visibility</p:attrName>
                                        </p:attrNameLst>
                                      </p:cBhvr>
                                      <p:to>
                                        <p:strVal val="hidden"/>
                                      </p:to>
                                    </p:se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1750"/>
                            </p:stCondLst>
                            <p:childTnLst>
                              <p:par>
                                <p:cTn id="15" presetID="2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par>
                          <p:cTn id="18" fill="hold">
                            <p:stCondLst>
                              <p:cond delay="2250"/>
                            </p:stCondLst>
                            <p:childTnLst>
                              <p:par>
                                <p:cTn id="19" presetID="2" presetClass="entr" presetSubtype="8"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250" fill="hold"/>
                                        <p:tgtEl>
                                          <p:spTgt spid="19"/>
                                        </p:tgtEl>
                                        <p:attrNameLst>
                                          <p:attrName>ppt_x</p:attrName>
                                        </p:attrNameLst>
                                      </p:cBhvr>
                                      <p:tavLst>
                                        <p:tav tm="0">
                                          <p:val>
                                            <p:strVal val="0-#ppt_w/2"/>
                                          </p:val>
                                        </p:tav>
                                        <p:tav tm="100000">
                                          <p:val>
                                            <p:strVal val="#ppt_x"/>
                                          </p:val>
                                        </p:tav>
                                      </p:tavLst>
                                    </p:anim>
                                    <p:anim calcmode="lin" valueType="num">
                                      <p:cBhvr additive="base">
                                        <p:cTn id="22" dur="250" fill="hold"/>
                                        <p:tgtEl>
                                          <p:spTgt spid="19"/>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6" presetClass="emph" presetSubtype="0" repeatCount="2000" fill="hold" grpId="1" nodeType="afterEffect">
                                  <p:stCondLst>
                                    <p:cond delay="0"/>
                                  </p:stCondLst>
                                  <p:childTnLst>
                                    <p:animEffect transition="out" filter="fade">
                                      <p:cBhvr>
                                        <p:cTn id="25" dur="1000" tmFilter="0, 0; .2, .5; .8, .5; 1, 0"/>
                                        <p:tgtEl>
                                          <p:spTgt spid="19"/>
                                        </p:tgtEl>
                                      </p:cBhvr>
                                    </p:animEffect>
                                    <p:animScale>
                                      <p:cBhvr>
                                        <p:cTn id="26" dur="500" autoRev="1" fill="hold"/>
                                        <p:tgtEl>
                                          <p:spTgt spid="19"/>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P spid="18" grpId="0" animBg="1"/>
      <p:bldP spid="18" grpId="1" animBg="1"/>
      <p:bldP spid="19" grpId="0"/>
      <p:bldP spid="1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 xmlns:a16="http://schemas.microsoft.com/office/drawing/2014/main" id="{78583891-BA67-4AB1-AD6C-D6C5798C5E1B}"/>
              </a:ext>
            </a:extLst>
          </p:cNvPr>
          <p:cNvSpPr txBox="1">
            <a:spLocks/>
          </p:cNvSpPr>
          <p:nvPr/>
        </p:nvSpPr>
        <p:spPr>
          <a:xfrm>
            <a:off x="838200" y="217641"/>
            <a:ext cx="10515600" cy="54899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fr-FR" sz="6000" b="1" dirty="0">
              <a:solidFill>
                <a:srgbClr val="FF0000"/>
              </a:solidFill>
            </a:endParaRPr>
          </a:p>
        </p:txBody>
      </p:sp>
      <p:sp>
        <p:nvSpPr>
          <p:cNvPr id="2" name="Slide Number Placeholder 1"/>
          <p:cNvSpPr>
            <a:spLocks noGrp="1"/>
          </p:cNvSpPr>
          <p:nvPr>
            <p:ph type="sldNum" sz="quarter" idx="12"/>
          </p:nvPr>
        </p:nvSpPr>
        <p:spPr/>
        <p:txBody>
          <a:bodyPr/>
          <a:lstStyle/>
          <a:p>
            <a:fld id="{9893BDF0-4B22-4A42-96E4-F62199CB00A9}" type="slidenum">
              <a:rPr lang="fr-FR" smtClean="0"/>
              <a:pPr/>
              <a:t>11</a:t>
            </a:fld>
            <a:endParaRPr lang="fr-FR" dirty="0"/>
          </a:p>
        </p:txBody>
      </p:sp>
      <p:sp>
        <p:nvSpPr>
          <p:cNvPr id="18" name="ZoneTexte 14"/>
          <p:cNvSpPr txBox="1"/>
          <p:nvPr/>
        </p:nvSpPr>
        <p:spPr>
          <a:xfrm>
            <a:off x="5182562" y="4246891"/>
            <a:ext cx="5915284" cy="707886"/>
          </a:xfrm>
          <a:prstGeom prst="rect">
            <a:avLst/>
          </a:prstGeom>
          <a:noFill/>
        </p:spPr>
        <p:txBody>
          <a:bodyPr wrap="square" rtlCol="0">
            <a:spAutoFit/>
          </a:bodyPr>
          <a:lstStyle/>
          <a:p>
            <a:r>
              <a:rPr lang="fr-FR" sz="4000" b="1" dirty="0">
                <a:solidFill>
                  <a:srgbClr val="FF0000"/>
                </a:solidFill>
                <a:latin typeface="Century Gothic" panose="020B0502020202020204" pitchFamily="34" charset="0"/>
              </a:rPr>
              <a:t>Outils et plateformes </a:t>
            </a:r>
          </a:p>
        </p:txBody>
      </p:sp>
      <p:sp>
        <p:nvSpPr>
          <p:cNvPr id="19" name="Shape 1125"/>
          <p:cNvSpPr/>
          <p:nvPr/>
        </p:nvSpPr>
        <p:spPr>
          <a:xfrm>
            <a:off x="0" y="0"/>
            <a:ext cx="6192838" cy="6856413"/>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rgbClr val="D4544A"/>
          </a:solidFill>
          <a:ln w="25400">
            <a:noFill/>
            <a:miter lim="400000"/>
          </a:ln>
        </p:spPr>
        <p:txBody>
          <a:bodyPr lIns="67725" tIns="67725" rIns="67725" bIns="67725" anchor="ctr"/>
          <a:lstStyle/>
          <a:p>
            <a:pPr fontAlgn="auto">
              <a:spcBef>
                <a:spcPts val="0"/>
              </a:spcBef>
              <a:spcAft>
                <a:spcPts val="0"/>
              </a:spcAft>
              <a:defRPr sz="2400"/>
            </a:pPr>
            <a:endParaRPr sz="2400">
              <a:latin typeface="+mn-lt"/>
              <a:cs typeface="+mn-cs"/>
            </a:endParaRPr>
          </a:p>
        </p:txBody>
      </p:sp>
      <p:sp>
        <p:nvSpPr>
          <p:cNvPr id="20" name="Oval 4"/>
          <p:cNvSpPr/>
          <p:nvPr/>
        </p:nvSpPr>
        <p:spPr>
          <a:xfrm>
            <a:off x="2208213" y="3919538"/>
            <a:ext cx="2205037" cy="2206625"/>
          </a:xfrm>
          <a:prstGeom prst="ellipse">
            <a:avLst/>
          </a:prstGeom>
          <a:solidFill>
            <a:schemeClr val="bg1"/>
          </a:solidFill>
          <a:ln w="76200" cmpd="sng">
            <a:solidFill>
              <a:srgbClr val="D4544A"/>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1" name="ZoneTexte 2"/>
          <p:cNvSpPr txBox="1"/>
          <p:nvPr/>
        </p:nvSpPr>
        <p:spPr>
          <a:xfrm>
            <a:off x="2484120" y="4822795"/>
            <a:ext cx="1676400" cy="461665"/>
          </a:xfrm>
          <a:prstGeom prst="rect">
            <a:avLst/>
          </a:prstGeom>
          <a:noFill/>
        </p:spPr>
        <p:txBody>
          <a:bodyPr wrap="square" rtlCol="0">
            <a:spAutoFit/>
          </a:bodyPr>
          <a:lstStyle/>
          <a:p>
            <a:pPr algn="ctr"/>
            <a:r>
              <a:rPr lang="fr-FR" sz="2400" b="1" dirty="0">
                <a:solidFill>
                  <a:srgbClr val="FF0000"/>
                </a:solidFill>
              </a:rPr>
              <a:t>Chapitre 2</a:t>
            </a:r>
            <a:endParaRPr lang="fr-FR" sz="2400" dirty="0">
              <a:solidFill>
                <a:srgbClr val="FF0000"/>
              </a:solidFill>
              <a:latin typeface="Century Gothic"/>
              <a:cs typeface="Century Gothic"/>
            </a:endParaRPr>
          </a:p>
        </p:txBody>
      </p:sp>
    </p:spTree>
    <p:extLst>
      <p:ext uri="{BB962C8B-B14F-4D97-AF65-F5344CB8AC3E}">
        <p14:creationId xmlns:p14="http://schemas.microsoft.com/office/powerpoint/2010/main" val="147899699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Effect transition="in" filter="fade">
                                      <p:cBhvr>
                                        <p:cTn id="13" dur="500"/>
                                        <p:tgtEl>
                                          <p:spTgt spid="20"/>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par>
                                <p:cTn id="19" presetID="53" presetClass="entr" presetSubtype="16"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fltVal val="0"/>
                                          </p:val>
                                        </p:tav>
                                        <p:tav tm="100000">
                                          <p:val>
                                            <p:strVal val="#ppt_h"/>
                                          </p:val>
                                        </p:tav>
                                      </p:tavLst>
                                    </p:anim>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èche vers le bas 24"/>
          <p:cNvSpPr/>
          <p:nvPr/>
        </p:nvSpPr>
        <p:spPr>
          <a:xfrm>
            <a:off x="5567637" y="4393834"/>
            <a:ext cx="1221309" cy="763516"/>
          </a:xfrm>
          <a:prstGeom prst="downArrow">
            <a:avLst/>
          </a:prstGeom>
          <a:solidFill>
            <a:srgbClr val="C00000"/>
          </a:solidFill>
          <a:ln>
            <a:solidFill>
              <a:srgbClr val="CC0000"/>
            </a:solidFill>
          </a:ln>
        </p:spPr>
        <p:style>
          <a:lnRef idx="0">
            <a:schemeClr val="lt1">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14" name="Forme libre 27"/>
          <p:cNvSpPr/>
          <p:nvPr/>
        </p:nvSpPr>
        <p:spPr>
          <a:xfrm>
            <a:off x="4314876" y="1691605"/>
            <a:ext cx="1863415" cy="1820214"/>
          </a:xfrm>
          <a:custGeom>
            <a:avLst/>
            <a:gdLst>
              <a:gd name="connsiteX0" fmla="*/ 0 w 1655998"/>
              <a:gd name="connsiteY0" fmla="*/ 827999 h 1655998"/>
              <a:gd name="connsiteX1" fmla="*/ 827999 w 1655998"/>
              <a:gd name="connsiteY1" fmla="*/ 0 h 1655998"/>
              <a:gd name="connsiteX2" fmla="*/ 1655998 w 1655998"/>
              <a:gd name="connsiteY2" fmla="*/ 827999 h 1655998"/>
              <a:gd name="connsiteX3" fmla="*/ 827999 w 1655998"/>
              <a:gd name="connsiteY3" fmla="*/ 1655998 h 1655998"/>
              <a:gd name="connsiteX4" fmla="*/ 0 w 1655998"/>
              <a:gd name="connsiteY4" fmla="*/ 827999 h 1655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998" h="1655998">
                <a:moveTo>
                  <a:pt x="0" y="827999"/>
                </a:moveTo>
                <a:cubicBezTo>
                  <a:pt x="0" y="370708"/>
                  <a:pt x="370708" y="0"/>
                  <a:pt x="827999" y="0"/>
                </a:cubicBezTo>
                <a:cubicBezTo>
                  <a:pt x="1285290" y="0"/>
                  <a:pt x="1655998" y="370708"/>
                  <a:pt x="1655998" y="827999"/>
                </a:cubicBezTo>
                <a:cubicBezTo>
                  <a:pt x="1655998" y="1285290"/>
                  <a:pt x="1285290" y="1655998"/>
                  <a:pt x="827999" y="1655998"/>
                </a:cubicBezTo>
                <a:cubicBezTo>
                  <a:pt x="370708" y="1655998"/>
                  <a:pt x="0" y="1285290"/>
                  <a:pt x="0" y="827999"/>
                </a:cubicBezTo>
                <a:close/>
              </a:path>
            </a:pathLst>
          </a:custGeom>
          <a:solidFill>
            <a:srgbClr val="BA4B06"/>
          </a:solidFill>
          <a:ln w="38100" cmpd="sng">
            <a:solidFill>
              <a:srgbClr val="FFFFFF"/>
            </a:solid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260295" tIns="260295" rIns="260295" bIns="260295" numCol="1" spcCol="1270" anchor="ctr" anchorCtr="0">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22300">
              <a:lnSpc>
                <a:spcPct val="90000"/>
              </a:lnSpc>
              <a:spcBef>
                <a:spcPct val="0"/>
              </a:spcBef>
              <a:spcAft>
                <a:spcPct val="35000"/>
              </a:spcAft>
            </a:pPr>
            <a:r>
              <a:rPr lang="fr-FR" sz="1400" kern="1200" dirty="0"/>
              <a:t>Application Web </a:t>
            </a:r>
          </a:p>
        </p:txBody>
      </p:sp>
      <p:sp>
        <p:nvSpPr>
          <p:cNvPr id="15" name="Forme libre 28"/>
          <p:cNvSpPr/>
          <p:nvPr/>
        </p:nvSpPr>
        <p:spPr>
          <a:xfrm>
            <a:off x="5857238" y="2202954"/>
            <a:ext cx="1863415" cy="1820214"/>
          </a:xfrm>
          <a:custGeom>
            <a:avLst/>
            <a:gdLst>
              <a:gd name="connsiteX0" fmla="*/ 0 w 1655998"/>
              <a:gd name="connsiteY0" fmla="*/ 827999 h 1655998"/>
              <a:gd name="connsiteX1" fmla="*/ 827999 w 1655998"/>
              <a:gd name="connsiteY1" fmla="*/ 0 h 1655998"/>
              <a:gd name="connsiteX2" fmla="*/ 1655998 w 1655998"/>
              <a:gd name="connsiteY2" fmla="*/ 827999 h 1655998"/>
              <a:gd name="connsiteX3" fmla="*/ 827999 w 1655998"/>
              <a:gd name="connsiteY3" fmla="*/ 1655998 h 1655998"/>
              <a:gd name="connsiteX4" fmla="*/ 0 w 1655998"/>
              <a:gd name="connsiteY4" fmla="*/ 827999 h 1655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998" h="1655998">
                <a:moveTo>
                  <a:pt x="0" y="827999"/>
                </a:moveTo>
                <a:cubicBezTo>
                  <a:pt x="0" y="370708"/>
                  <a:pt x="370708" y="0"/>
                  <a:pt x="827999" y="0"/>
                </a:cubicBezTo>
                <a:cubicBezTo>
                  <a:pt x="1285290" y="0"/>
                  <a:pt x="1655998" y="370708"/>
                  <a:pt x="1655998" y="827999"/>
                </a:cubicBezTo>
                <a:cubicBezTo>
                  <a:pt x="1655998" y="1285290"/>
                  <a:pt x="1285290" y="1655998"/>
                  <a:pt x="827999" y="1655998"/>
                </a:cubicBezTo>
                <a:cubicBezTo>
                  <a:pt x="370708" y="1655998"/>
                  <a:pt x="0" y="1285290"/>
                  <a:pt x="0" y="827999"/>
                </a:cubicBezTo>
                <a:close/>
              </a:path>
            </a:pathLst>
          </a:custGeom>
          <a:solidFill>
            <a:srgbClr val="FF0000"/>
          </a:solidFill>
          <a:ln w="38100" cmpd="sng">
            <a:solidFill>
              <a:srgbClr val="FFFFFF"/>
            </a:solid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260295" tIns="260295" rIns="260295" bIns="260295" numCol="1" spcCol="1270" anchor="ctr" anchorCtr="0">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22300">
              <a:lnSpc>
                <a:spcPct val="90000"/>
              </a:lnSpc>
              <a:spcBef>
                <a:spcPct val="0"/>
              </a:spcBef>
              <a:spcAft>
                <a:spcPct val="35000"/>
              </a:spcAft>
            </a:pPr>
            <a:r>
              <a:rPr lang="fr-FR" sz="1400" kern="1200" dirty="0"/>
              <a:t>Application Mobile       </a:t>
            </a:r>
          </a:p>
        </p:txBody>
      </p:sp>
      <p:sp>
        <p:nvSpPr>
          <p:cNvPr id="16" name="Forme 29"/>
          <p:cNvSpPr/>
          <p:nvPr/>
        </p:nvSpPr>
        <p:spPr>
          <a:xfrm>
            <a:off x="3890076" y="1492550"/>
            <a:ext cx="4726982" cy="3137579"/>
          </a:xfrm>
          <a:prstGeom prst="funnel">
            <a:avLst/>
          </a:prstGeom>
          <a:ln>
            <a:solidFill>
              <a:schemeClr val="bg1">
                <a:lumMod val="65000"/>
              </a:schemeClr>
            </a:solidFill>
          </a:ln>
        </p:spPr>
        <p:style>
          <a:lnRef idx="1">
            <a:scrgbClr r="0" g="0" b="0"/>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18" name="Oval 72"/>
          <p:cNvSpPr/>
          <p:nvPr/>
        </p:nvSpPr>
        <p:spPr>
          <a:xfrm>
            <a:off x="11353800" y="59834"/>
            <a:ext cx="602522" cy="600187"/>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cxnSp>
        <p:nvCxnSpPr>
          <p:cNvPr id="20" name="Straight Connector 48"/>
          <p:cNvCxnSpPr/>
          <p:nvPr/>
        </p:nvCxnSpPr>
        <p:spPr>
          <a:xfrm flipH="1">
            <a:off x="8341" y="660021"/>
            <a:ext cx="52759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49"/>
          <p:cNvCxnSpPr/>
          <p:nvPr/>
        </p:nvCxnSpPr>
        <p:spPr>
          <a:xfrm flipH="1">
            <a:off x="1833305" y="749217"/>
            <a:ext cx="1036703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0"/>
          <p:cNvSpPr txBox="1">
            <a:spLocks noChangeArrowheads="1"/>
          </p:cNvSpPr>
          <p:nvPr/>
        </p:nvSpPr>
        <p:spPr bwMode="auto">
          <a:xfrm>
            <a:off x="1793517" y="112881"/>
            <a:ext cx="660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r>
              <a:rPr lang="fr-FR" sz="2800" b="1" dirty="0">
                <a:solidFill>
                  <a:schemeClr val="bg2">
                    <a:lumMod val="25000"/>
                  </a:schemeClr>
                </a:solidFill>
                <a:latin typeface="Century Gothic" panose="020B0502020202020204" pitchFamily="34" charset="0"/>
              </a:rPr>
              <a:t>Outils et plateformes </a:t>
            </a:r>
          </a:p>
        </p:txBody>
      </p:sp>
      <p:sp>
        <p:nvSpPr>
          <p:cNvPr id="25" name="TextBox 20"/>
          <p:cNvSpPr txBox="1">
            <a:spLocks noChangeArrowheads="1"/>
          </p:cNvSpPr>
          <p:nvPr/>
        </p:nvSpPr>
        <p:spPr bwMode="auto">
          <a:xfrm>
            <a:off x="3285411" y="920829"/>
            <a:ext cx="2743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La solution proposée</a:t>
            </a:r>
          </a:p>
        </p:txBody>
      </p:sp>
      <p:sp>
        <p:nvSpPr>
          <p:cNvPr id="26" name="TextBox 25"/>
          <p:cNvSpPr txBox="1">
            <a:spLocks noChangeArrowheads="1"/>
          </p:cNvSpPr>
          <p:nvPr/>
        </p:nvSpPr>
        <p:spPr bwMode="auto">
          <a:xfrm>
            <a:off x="6028610" y="904952"/>
            <a:ext cx="41628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000" b="1" cap="small" dirty="0">
                <a:solidFill>
                  <a:srgbClr val="009999"/>
                </a:solidFill>
                <a:latin typeface="Microsoft New Tai Lue" panose="020B0502040204020203" pitchFamily="34" charset="0"/>
                <a:ea typeface="Verdana" panose="020B0604030504040204" pitchFamily="34" charset="0"/>
                <a:cs typeface="Microsoft New Tai Lue" panose="020B0502040204020203" pitchFamily="34" charset="0"/>
              </a:rPr>
              <a:t>| </a:t>
            </a:r>
            <a:r>
              <a:rPr lang="en-US" sz="2000" cap="small" dirty="0" smtClean="0">
                <a:solidFill>
                  <a:prstClr val="black">
                    <a:lumMod val="65000"/>
                    <a:lumOff val="35000"/>
                  </a:prstClr>
                </a:solidFill>
                <a:latin typeface="Microsoft New Tai Lue" panose="020B0502040204020203" pitchFamily="34" charset="0"/>
                <a:ea typeface="Verdana" panose="020B0604030504040204" pitchFamily="34" charset="0"/>
                <a:cs typeface="Microsoft New Tai Lue" panose="020B0502040204020203" pitchFamily="34" charset="0"/>
              </a:rPr>
              <a:t>L</a:t>
            </a:r>
            <a:r>
              <a:rPr lang="fr-FR" sz="2000" cap="small" dirty="0" smtClean="0">
                <a:solidFill>
                  <a:prstClr val="black">
                    <a:lumMod val="65000"/>
                    <a:lumOff val="35000"/>
                  </a:prstClr>
                </a:solidFill>
                <a:latin typeface="Microsoft New Tai Lue" panose="020B0502040204020203" pitchFamily="34" charset="0"/>
                <a:ea typeface="Verdana" panose="020B0604030504040204" pitchFamily="34" charset="0"/>
                <a:cs typeface="Microsoft New Tai Lue" panose="020B0502040204020203" pitchFamily="34" charset="0"/>
              </a:rPr>
              <a:t>es outils et plateformes</a:t>
            </a:r>
            <a:endParaRPr lang="en-US" sz="2000" cap="small" dirty="0">
              <a:solidFill>
                <a:prstClr val="black">
                  <a:lumMod val="65000"/>
                  <a:lumOff val="35000"/>
                </a:prstClr>
              </a:solidFill>
              <a:latin typeface="Microsoft New Tai Lue" panose="020B0502040204020203" pitchFamily="34" charset="0"/>
              <a:ea typeface="Verdana" panose="020B0604030504040204" pitchFamily="34" charset="0"/>
              <a:cs typeface="Microsoft New Tai Lue" panose="020B0502040204020203" pitchFamily="34" charset="0"/>
            </a:endParaRPr>
          </a:p>
        </p:txBody>
      </p:sp>
      <p:sp>
        <p:nvSpPr>
          <p:cNvPr id="29" name="Oval 43"/>
          <p:cNvSpPr/>
          <p:nvPr/>
        </p:nvSpPr>
        <p:spPr>
          <a:xfrm>
            <a:off x="986580" y="175545"/>
            <a:ext cx="846725" cy="867624"/>
          </a:xfrm>
          <a:prstGeom prst="ellipse">
            <a:avLst/>
          </a:prstGeom>
          <a:solidFill>
            <a:srgbClr val="D4544A"/>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2</a:t>
            </a:r>
          </a:p>
        </p:txBody>
      </p:sp>
      <p:sp>
        <p:nvSpPr>
          <p:cNvPr id="30" name="Oval 71"/>
          <p:cNvSpPr/>
          <p:nvPr/>
        </p:nvSpPr>
        <p:spPr>
          <a:xfrm>
            <a:off x="10560085" y="42277"/>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31" name="Oval 71"/>
          <p:cNvSpPr/>
          <p:nvPr/>
        </p:nvSpPr>
        <p:spPr>
          <a:xfrm>
            <a:off x="288000" y="43200"/>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38" name="Slide Number Placeholder 3"/>
          <p:cNvSpPr>
            <a:spLocks noGrp="1"/>
          </p:cNvSpPr>
          <p:nvPr>
            <p:ph type="sldNum" sz="quarter" idx="12"/>
          </p:nvPr>
        </p:nvSpPr>
        <p:spPr>
          <a:xfrm>
            <a:off x="8610600" y="6356350"/>
            <a:ext cx="2743200" cy="365125"/>
          </a:xfrm>
        </p:spPr>
        <p:txBody>
          <a:bodyPr/>
          <a:lstStyle/>
          <a:p>
            <a:r>
              <a:rPr lang="fr-FR" dirty="0"/>
              <a:t>12</a:t>
            </a:r>
          </a:p>
        </p:txBody>
      </p:sp>
      <p:pic>
        <p:nvPicPr>
          <p:cNvPr id="22" name="Picture 21" descr="A close up of a sign&#10;&#10;Description automatically generated">
            <a:extLst>
              <a:ext uri="{FF2B5EF4-FFF2-40B4-BE49-F238E27FC236}">
                <a16:creationId xmlns="" xmlns:a16="http://schemas.microsoft.com/office/drawing/2014/main" id="{55C40839-72D6-4B43-A060-E99DE83E4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7109" y="5222427"/>
            <a:ext cx="1442364" cy="13164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5682147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4.375E-6 0.00231 L -0.71263 0.00717 " pathEditMode="relative" rAng="0" ptsTypes="AA">
                                      <p:cBhvr>
                                        <p:cTn id="6" dur="1250" fill="hold"/>
                                        <p:tgtEl>
                                          <p:spTgt spid="30"/>
                                        </p:tgtEl>
                                        <p:attrNameLst>
                                          <p:attrName>ppt_x</p:attrName>
                                          <p:attrName>ppt_y</p:attrName>
                                        </p:attrNameLst>
                                      </p:cBhvr>
                                      <p:rCtr x="-35638" y="231"/>
                                    </p:animMotion>
                                  </p:childTnLst>
                                </p:cTn>
                              </p:par>
                            </p:childTnLst>
                          </p:cTn>
                        </p:par>
                        <p:par>
                          <p:cTn id="7" fill="hold">
                            <p:stCondLst>
                              <p:cond delay="1250"/>
                            </p:stCondLst>
                            <p:childTnLst>
                              <p:par>
                                <p:cTn id="8" presetID="10" presetClass="exit" presetSubtype="0" fill="hold" grpId="1" nodeType="after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par>
                          <p:cTn id="14" fill="hold">
                            <p:stCondLst>
                              <p:cond delay="1750"/>
                            </p:stCondLst>
                            <p:childTnLst>
                              <p:par>
                                <p:cTn id="15" presetID="22" presetClass="entr" presetSubtype="8"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par>
                          <p:cTn id="18" fill="hold">
                            <p:stCondLst>
                              <p:cond delay="2250"/>
                            </p:stCondLst>
                            <p:childTnLst>
                              <p:par>
                                <p:cTn id="19" presetID="2" presetClass="entr" presetSubtype="8"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250" fill="hold"/>
                                        <p:tgtEl>
                                          <p:spTgt spid="25"/>
                                        </p:tgtEl>
                                        <p:attrNameLst>
                                          <p:attrName>ppt_x</p:attrName>
                                        </p:attrNameLst>
                                      </p:cBhvr>
                                      <p:tavLst>
                                        <p:tav tm="0">
                                          <p:val>
                                            <p:strVal val="0-#ppt_w/2"/>
                                          </p:val>
                                        </p:tav>
                                        <p:tav tm="100000">
                                          <p:val>
                                            <p:strVal val="#ppt_x"/>
                                          </p:val>
                                        </p:tav>
                                      </p:tavLst>
                                    </p:anim>
                                    <p:anim calcmode="lin" valueType="num">
                                      <p:cBhvr additive="base">
                                        <p:cTn id="22" dur="250" fill="hold"/>
                                        <p:tgtEl>
                                          <p:spTgt spid="25"/>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 presetClass="entr" presetSubtype="8"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250" fill="hold"/>
                                        <p:tgtEl>
                                          <p:spTgt spid="26"/>
                                        </p:tgtEl>
                                        <p:attrNameLst>
                                          <p:attrName>ppt_x</p:attrName>
                                        </p:attrNameLst>
                                      </p:cBhvr>
                                      <p:tavLst>
                                        <p:tav tm="0">
                                          <p:val>
                                            <p:strVal val="0-#ppt_w/2"/>
                                          </p:val>
                                        </p:tav>
                                        <p:tav tm="100000">
                                          <p:val>
                                            <p:strVal val="#ppt_x"/>
                                          </p:val>
                                        </p:tav>
                                      </p:tavLst>
                                    </p:anim>
                                    <p:anim calcmode="lin" valueType="num">
                                      <p:cBhvr additive="base">
                                        <p:cTn id="27" dur="250" fill="hold"/>
                                        <p:tgtEl>
                                          <p:spTgt spid="26"/>
                                        </p:tgtEl>
                                        <p:attrNameLst>
                                          <p:attrName>ppt_y</p:attrName>
                                        </p:attrNameLst>
                                      </p:cBhvr>
                                      <p:tavLst>
                                        <p:tav tm="0">
                                          <p:val>
                                            <p:strVal val="#ppt_y"/>
                                          </p:val>
                                        </p:tav>
                                        <p:tav tm="100000">
                                          <p:val>
                                            <p:strVal val="#ppt_y"/>
                                          </p:val>
                                        </p:tav>
                                      </p:tavLst>
                                    </p:anim>
                                  </p:childTnLst>
                                </p:cTn>
                              </p:par>
                            </p:childTnLst>
                          </p:cTn>
                        </p:par>
                        <p:par>
                          <p:cTn id="28" fill="hold">
                            <p:stCondLst>
                              <p:cond delay="2750"/>
                            </p:stCondLst>
                            <p:childTnLst>
                              <p:par>
                                <p:cTn id="29" presetID="26" presetClass="emph" presetSubtype="0" repeatCount="2000" fill="hold" grpId="1" nodeType="afterEffect">
                                  <p:stCondLst>
                                    <p:cond delay="0"/>
                                  </p:stCondLst>
                                  <p:childTnLst>
                                    <p:animEffect transition="out" filter="fade">
                                      <p:cBhvr>
                                        <p:cTn id="30" dur="1000" tmFilter="0, 0; .2, .5; .8, .5; 1, 0"/>
                                        <p:tgtEl>
                                          <p:spTgt spid="25"/>
                                        </p:tgtEl>
                                      </p:cBhvr>
                                    </p:animEffect>
                                    <p:animScale>
                                      <p:cBhvr>
                                        <p:cTn id="31" dur="500" autoRev="1" fill="hold"/>
                                        <p:tgtEl>
                                          <p:spTgt spid="25"/>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ppt_x"/>
                                          </p:val>
                                        </p:tav>
                                        <p:tav tm="100000">
                                          <p:val>
                                            <p:strVal val="#ppt_x"/>
                                          </p:val>
                                        </p:tav>
                                      </p:tavLst>
                                    </p:anim>
                                    <p:anim calcmode="lin" valueType="num">
                                      <p:cBhvr additive="base">
                                        <p:cTn id="3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additive="base">
                                        <p:cTn id="54" dur="500" fill="hold"/>
                                        <p:tgtEl>
                                          <p:spTgt spid="13"/>
                                        </p:tgtEl>
                                        <p:attrNameLst>
                                          <p:attrName>ppt_x</p:attrName>
                                        </p:attrNameLst>
                                      </p:cBhvr>
                                      <p:tavLst>
                                        <p:tav tm="0">
                                          <p:val>
                                            <p:strVal val="#ppt_x"/>
                                          </p:val>
                                        </p:tav>
                                        <p:tav tm="100000">
                                          <p:val>
                                            <p:strVal val="#ppt_x"/>
                                          </p:val>
                                        </p:tav>
                                      </p:tavLst>
                                    </p:anim>
                                    <p:anim calcmode="lin" valueType="num">
                                      <p:cBhvr additive="base">
                                        <p:cTn id="5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6" presetClass="entr" presetSubtype="0" fill="hold"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down)">
                                      <p:cBhvr>
                                        <p:cTn id="60" dur="580">
                                          <p:stCondLst>
                                            <p:cond delay="0"/>
                                          </p:stCondLst>
                                        </p:cTn>
                                        <p:tgtEl>
                                          <p:spTgt spid="22"/>
                                        </p:tgtEl>
                                      </p:cBhvr>
                                    </p:animEffect>
                                    <p:anim calcmode="lin" valueType="num">
                                      <p:cBhvr>
                                        <p:cTn id="61"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66" dur="26">
                                          <p:stCondLst>
                                            <p:cond delay="650"/>
                                          </p:stCondLst>
                                        </p:cTn>
                                        <p:tgtEl>
                                          <p:spTgt spid="22"/>
                                        </p:tgtEl>
                                      </p:cBhvr>
                                      <p:to x="100000" y="60000"/>
                                    </p:animScale>
                                    <p:animScale>
                                      <p:cBhvr>
                                        <p:cTn id="67" dur="166" decel="50000">
                                          <p:stCondLst>
                                            <p:cond delay="676"/>
                                          </p:stCondLst>
                                        </p:cTn>
                                        <p:tgtEl>
                                          <p:spTgt spid="22"/>
                                        </p:tgtEl>
                                      </p:cBhvr>
                                      <p:to x="100000" y="100000"/>
                                    </p:animScale>
                                    <p:animScale>
                                      <p:cBhvr>
                                        <p:cTn id="68" dur="26">
                                          <p:stCondLst>
                                            <p:cond delay="1312"/>
                                          </p:stCondLst>
                                        </p:cTn>
                                        <p:tgtEl>
                                          <p:spTgt spid="22"/>
                                        </p:tgtEl>
                                      </p:cBhvr>
                                      <p:to x="100000" y="80000"/>
                                    </p:animScale>
                                    <p:animScale>
                                      <p:cBhvr>
                                        <p:cTn id="69" dur="166" decel="50000">
                                          <p:stCondLst>
                                            <p:cond delay="1338"/>
                                          </p:stCondLst>
                                        </p:cTn>
                                        <p:tgtEl>
                                          <p:spTgt spid="22"/>
                                        </p:tgtEl>
                                      </p:cBhvr>
                                      <p:to x="100000" y="100000"/>
                                    </p:animScale>
                                    <p:animScale>
                                      <p:cBhvr>
                                        <p:cTn id="70" dur="26">
                                          <p:stCondLst>
                                            <p:cond delay="1642"/>
                                          </p:stCondLst>
                                        </p:cTn>
                                        <p:tgtEl>
                                          <p:spTgt spid="22"/>
                                        </p:tgtEl>
                                      </p:cBhvr>
                                      <p:to x="100000" y="90000"/>
                                    </p:animScale>
                                    <p:animScale>
                                      <p:cBhvr>
                                        <p:cTn id="71" dur="166" decel="50000">
                                          <p:stCondLst>
                                            <p:cond delay="1668"/>
                                          </p:stCondLst>
                                        </p:cTn>
                                        <p:tgtEl>
                                          <p:spTgt spid="22"/>
                                        </p:tgtEl>
                                      </p:cBhvr>
                                      <p:to x="100000" y="100000"/>
                                    </p:animScale>
                                    <p:animScale>
                                      <p:cBhvr>
                                        <p:cTn id="72" dur="26">
                                          <p:stCondLst>
                                            <p:cond delay="1808"/>
                                          </p:stCondLst>
                                        </p:cTn>
                                        <p:tgtEl>
                                          <p:spTgt spid="22"/>
                                        </p:tgtEl>
                                      </p:cBhvr>
                                      <p:to x="100000" y="95000"/>
                                    </p:animScale>
                                    <p:animScale>
                                      <p:cBhvr>
                                        <p:cTn id="73" dur="166" decel="50000">
                                          <p:stCondLst>
                                            <p:cond delay="1834"/>
                                          </p:stCondLst>
                                        </p:cTn>
                                        <p:tgtEl>
                                          <p:spTgt spid="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23" grpId="0"/>
      <p:bldP spid="25" grpId="0"/>
      <p:bldP spid="25" grpId="1"/>
      <p:bldP spid="26" grpId="0"/>
      <p:bldP spid="29" grpId="0" animBg="1"/>
      <p:bldP spid="30" grpId="0" animBg="1"/>
      <p:bldP spid="3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72"/>
          <p:cNvSpPr/>
          <p:nvPr/>
        </p:nvSpPr>
        <p:spPr>
          <a:xfrm>
            <a:off x="11353800" y="59834"/>
            <a:ext cx="602522" cy="600187"/>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cxnSp>
        <p:nvCxnSpPr>
          <p:cNvPr id="20" name="Straight Connector 48"/>
          <p:cNvCxnSpPr/>
          <p:nvPr/>
        </p:nvCxnSpPr>
        <p:spPr>
          <a:xfrm flipH="1">
            <a:off x="8341" y="660021"/>
            <a:ext cx="52759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49"/>
          <p:cNvCxnSpPr/>
          <p:nvPr/>
        </p:nvCxnSpPr>
        <p:spPr>
          <a:xfrm flipH="1">
            <a:off x="1833305" y="749217"/>
            <a:ext cx="1036703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0"/>
          <p:cNvSpPr txBox="1">
            <a:spLocks noChangeArrowheads="1"/>
          </p:cNvSpPr>
          <p:nvPr/>
        </p:nvSpPr>
        <p:spPr bwMode="auto">
          <a:xfrm>
            <a:off x="1793517" y="112881"/>
            <a:ext cx="660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r>
              <a:rPr lang="fr-FR" sz="2800" b="1" dirty="0">
                <a:solidFill>
                  <a:schemeClr val="bg2">
                    <a:lumMod val="25000"/>
                  </a:schemeClr>
                </a:solidFill>
                <a:latin typeface="Century Gothic" panose="020B0502020202020204" pitchFamily="34" charset="0"/>
              </a:rPr>
              <a:t>Outils et plateformes </a:t>
            </a:r>
          </a:p>
        </p:txBody>
      </p:sp>
      <p:sp>
        <p:nvSpPr>
          <p:cNvPr id="25" name="TextBox 20"/>
          <p:cNvSpPr txBox="1">
            <a:spLocks noChangeArrowheads="1"/>
          </p:cNvSpPr>
          <p:nvPr/>
        </p:nvSpPr>
        <p:spPr bwMode="auto">
          <a:xfrm>
            <a:off x="3285411" y="920829"/>
            <a:ext cx="37314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000" b="1" cap="small" dirty="0" smtClean="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Les </a:t>
            </a:r>
            <a:r>
              <a:rPr lang="en-US" sz="2000" b="1" cap="small" dirty="0" err="1">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outils</a:t>
            </a: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 et </a:t>
            </a:r>
            <a:r>
              <a:rPr lang="en-US" sz="2000" b="1" cap="small" dirty="0" err="1">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plateformes</a:t>
            </a:r>
            <a:endPar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endParaRPr>
          </a:p>
          <a:p>
            <a:pPr>
              <a:defRPr/>
            </a:pPr>
            <a:endPar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endParaRPr>
          </a:p>
        </p:txBody>
      </p:sp>
      <p:sp>
        <p:nvSpPr>
          <p:cNvPr id="29" name="Oval 43"/>
          <p:cNvSpPr/>
          <p:nvPr/>
        </p:nvSpPr>
        <p:spPr>
          <a:xfrm>
            <a:off x="986580" y="175545"/>
            <a:ext cx="846725" cy="867624"/>
          </a:xfrm>
          <a:prstGeom prst="ellipse">
            <a:avLst/>
          </a:prstGeom>
          <a:solidFill>
            <a:srgbClr val="D4544A"/>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2</a:t>
            </a:r>
          </a:p>
        </p:txBody>
      </p:sp>
      <p:sp>
        <p:nvSpPr>
          <p:cNvPr id="30" name="Oval 71"/>
          <p:cNvSpPr/>
          <p:nvPr/>
        </p:nvSpPr>
        <p:spPr>
          <a:xfrm>
            <a:off x="10560085" y="42277"/>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31" name="Oval 71"/>
          <p:cNvSpPr/>
          <p:nvPr/>
        </p:nvSpPr>
        <p:spPr>
          <a:xfrm>
            <a:off x="288000" y="43200"/>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38" name="Slide Number Placeholder 3"/>
          <p:cNvSpPr>
            <a:spLocks noGrp="1"/>
          </p:cNvSpPr>
          <p:nvPr>
            <p:ph type="sldNum" sz="quarter" idx="12"/>
          </p:nvPr>
        </p:nvSpPr>
        <p:spPr>
          <a:xfrm>
            <a:off x="8610600" y="6356350"/>
            <a:ext cx="2743200" cy="365125"/>
          </a:xfrm>
        </p:spPr>
        <p:txBody>
          <a:bodyPr/>
          <a:lstStyle/>
          <a:p>
            <a:r>
              <a:rPr lang="fr-FR" dirty="0"/>
              <a:t>12</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942" y="1453127"/>
            <a:ext cx="8781486" cy="5107393"/>
          </a:xfrm>
          <a:prstGeom prst="rect">
            <a:avLst/>
          </a:prstGeom>
        </p:spPr>
      </p:pic>
    </p:spTree>
    <p:extLst>
      <p:ext uri="{BB962C8B-B14F-4D97-AF65-F5344CB8AC3E}">
        <p14:creationId xmlns:p14="http://schemas.microsoft.com/office/powerpoint/2010/main" val="279948389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4.375E-6 0.00231 L -0.71263 0.00717 " pathEditMode="relative" rAng="0" ptsTypes="AA">
                                      <p:cBhvr>
                                        <p:cTn id="6" dur="1250" fill="hold"/>
                                        <p:tgtEl>
                                          <p:spTgt spid="30"/>
                                        </p:tgtEl>
                                        <p:attrNameLst>
                                          <p:attrName>ppt_x</p:attrName>
                                          <p:attrName>ppt_y</p:attrName>
                                        </p:attrNameLst>
                                      </p:cBhvr>
                                      <p:rCtr x="-35638" y="231"/>
                                    </p:animMotion>
                                  </p:childTnLst>
                                </p:cTn>
                              </p:par>
                            </p:childTnLst>
                          </p:cTn>
                        </p:par>
                        <p:par>
                          <p:cTn id="7" fill="hold">
                            <p:stCondLst>
                              <p:cond delay="1250"/>
                            </p:stCondLst>
                            <p:childTnLst>
                              <p:par>
                                <p:cTn id="8" presetID="10" presetClass="exit" presetSubtype="0" fill="hold" grpId="1" nodeType="after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par>
                          <p:cTn id="14" fill="hold">
                            <p:stCondLst>
                              <p:cond delay="1750"/>
                            </p:stCondLst>
                            <p:childTnLst>
                              <p:par>
                                <p:cTn id="15" presetID="22" presetClass="entr" presetSubtype="8"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par>
                          <p:cTn id="18" fill="hold">
                            <p:stCondLst>
                              <p:cond delay="2250"/>
                            </p:stCondLst>
                            <p:childTnLst>
                              <p:par>
                                <p:cTn id="19" presetID="2" presetClass="entr" presetSubtype="8"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250" fill="hold"/>
                                        <p:tgtEl>
                                          <p:spTgt spid="25"/>
                                        </p:tgtEl>
                                        <p:attrNameLst>
                                          <p:attrName>ppt_x</p:attrName>
                                        </p:attrNameLst>
                                      </p:cBhvr>
                                      <p:tavLst>
                                        <p:tav tm="0">
                                          <p:val>
                                            <p:strVal val="0-#ppt_w/2"/>
                                          </p:val>
                                        </p:tav>
                                        <p:tav tm="100000">
                                          <p:val>
                                            <p:strVal val="#ppt_x"/>
                                          </p:val>
                                        </p:tav>
                                      </p:tavLst>
                                    </p:anim>
                                    <p:anim calcmode="lin" valueType="num">
                                      <p:cBhvr additive="base">
                                        <p:cTn id="22" dur="250" fill="hold"/>
                                        <p:tgtEl>
                                          <p:spTgt spid="25"/>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6" presetClass="emph" presetSubtype="0" repeatCount="2000" fill="hold" grpId="1" nodeType="afterEffect">
                                  <p:stCondLst>
                                    <p:cond delay="0"/>
                                  </p:stCondLst>
                                  <p:childTnLst>
                                    <p:animEffect transition="out" filter="fade">
                                      <p:cBhvr>
                                        <p:cTn id="25" dur="1000" tmFilter="0, 0; .2, .5; .8, .5; 1, 0"/>
                                        <p:tgtEl>
                                          <p:spTgt spid="25"/>
                                        </p:tgtEl>
                                      </p:cBhvr>
                                    </p:animEffect>
                                    <p:animScale>
                                      <p:cBhvr>
                                        <p:cTn id="26" dur="500" autoRev="1" fill="hold"/>
                                        <p:tgtEl>
                                          <p:spTgt spid="25"/>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5" grpId="1"/>
      <p:bldP spid="29" grpId="0" animBg="1"/>
      <p:bldP spid="30" grpId="0" animBg="1"/>
      <p:bldP spid="3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72"/>
          <p:cNvSpPr/>
          <p:nvPr/>
        </p:nvSpPr>
        <p:spPr>
          <a:xfrm>
            <a:off x="11353800" y="59834"/>
            <a:ext cx="602522" cy="600187"/>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cxnSp>
        <p:nvCxnSpPr>
          <p:cNvPr id="20" name="Straight Connector 48"/>
          <p:cNvCxnSpPr/>
          <p:nvPr/>
        </p:nvCxnSpPr>
        <p:spPr>
          <a:xfrm flipH="1">
            <a:off x="8341" y="660021"/>
            <a:ext cx="52759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49"/>
          <p:cNvCxnSpPr/>
          <p:nvPr/>
        </p:nvCxnSpPr>
        <p:spPr>
          <a:xfrm flipH="1">
            <a:off x="1833305" y="749217"/>
            <a:ext cx="1036703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0"/>
          <p:cNvSpPr txBox="1">
            <a:spLocks noChangeArrowheads="1"/>
          </p:cNvSpPr>
          <p:nvPr/>
        </p:nvSpPr>
        <p:spPr bwMode="auto">
          <a:xfrm>
            <a:off x="1793517" y="112881"/>
            <a:ext cx="660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r>
              <a:rPr lang="fr-FR" sz="2800" b="1" dirty="0">
                <a:solidFill>
                  <a:schemeClr val="bg2">
                    <a:lumMod val="25000"/>
                  </a:schemeClr>
                </a:solidFill>
                <a:latin typeface="Century Gothic" panose="020B0502020202020204" pitchFamily="34" charset="0"/>
              </a:rPr>
              <a:t>Outils et plateformes </a:t>
            </a:r>
          </a:p>
        </p:txBody>
      </p:sp>
      <p:sp>
        <p:nvSpPr>
          <p:cNvPr id="25" name="TextBox 20"/>
          <p:cNvSpPr txBox="1">
            <a:spLocks noChangeArrowheads="1"/>
          </p:cNvSpPr>
          <p:nvPr/>
        </p:nvSpPr>
        <p:spPr bwMode="auto">
          <a:xfrm>
            <a:off x="3285410" y="920829"/>
            <a:ext cx="34408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Les </a:t>
            </a:r>
            <a:r>
              <a:rPr lang="en-US" sz="2000" b="1" cap="small" dirty="0" err="1">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outils</a:t>
            </a: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 et </a:t>
            </a:r>
            <a:r>
              <a:rPr lang="en-US" sz="2000" b="1" cap="small" dirty="0" err="1">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plateformes</a:t>
            </a:r>
            <a:endPar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endParaRPr>
          </a:p>
        </p:txBody>
      </p:sp>
      <p:sp>
        <p:nvSpPr>
          <p:cNvPr id="29" name="Oval 43"/>
          <p:cNvSpPr/>
          <p:nvPr/>
        </p:nvSpPr>
        <p:spPr>
          <a:xfrm>
            <a:off x="986580" y="175545"/>
            <a:ext cx="846725" cy="867624"/>
          </a:xfrm>
          <a:prstGeom prst="ellipse">
            <a:avLst/>
          </a:prstGeom>
          <a:solidFill>
            <a:srgbClr val="D4544A"/>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2</a:t>
            </a:r>
          </a:p>
        </p:txBody>
      </p:sp>
      <p:sp>
        <p:nvSpPr>
          <p:cNvPr id="30" name="Oval 71"/>
          <p:cNvSpPr/>
          <p:nvPr/>
        </p:nvSpPr>
        <p:spPr>
          <a:xfrm>
            <a:off x="10560085" y="42277"/>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31" name="Oval 71"/>
          <p:cNvSpPr/>
          <p:nvPr/>
        </p:nvSpPr>
        <p:spPr>
          <a:xfrm>
            <a:off x="288000" y="43200"/>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38" name="Slide Number Placeholder 3"/>
          <p:cNvSpPr>
            <a:spLocks noGrp="1"/>
          </p:cNvSpPr>
          <p:nvPr>
            <p:ph type="sldNum" sz="quarter" idx="12"/>
          </p:nvPr>
        </p:nvSpPr>
        <p:spPr>
          <a:xfrm>
            <a:off x="8610600" y="6356350"/>
            <a:ext cx="2743200" cy="365125"/>
          </a:xfrm>
        </p:spPr>
        <p:txBody>
          <a:bodyPr/>
          <a:lstStyle/>
          <a:p>
            <a:r>
              <a:rPr lang="fr-FR" dirty="0"/>
              <a:t>12</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652" y="1587261"/>
            <a:ext cx="10017148" cy="4658264"/>
          </a:xfrm>
          <a:prstGeom prst="rect">
            <a:avLst/>
          </a:prstGeom>
        </p:spPr>
      </p:pic>
    </p:spTree>
    <p:extLst>
      <p:ext uri="{BB962C8B-B14F-4D97-AF65-F5344CB8AC3E}">
        <p14:creationId xmlns:p14="http://schemas.microsoft.com/office/powerpoint/2010/main" val="30654733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4.375E-6 0.00231 L -0.71263 0.00717 " pathEditMode="relative" rAng="0" ptsTypes="AA">
                                      <p:cBhvr>
                                        <p:cTn id="6" dur="1250" fill="hold"/>
                                        <p:tgtEl>
                                          <p:spTgt spid="30"/>
                                        </p:tgtEl>
                                        <p:attrNameLst>
                                          <p:attrName>ppt_x</p:attrName>
                                          <p:attrName>ppt_y</p:attrName>
                                        </p:attrNameLst>
                                      </p:cBhvr>
                                      <p:rCtr x="-35638" y="231"/>
                                    </p:animMotion>
                                  </p:childTnLst>
                                </p:cTn>
                              </p:par>
                            </p:childTnLst>
                          </p:cTn>
                        </p:par>
                        <p:par>
                          <p:cTn id="7" fill="hold">
                            <p:stCondLst>
                              <p:cond delay="1250"/>
                            </p:stCondLst>
                            <p:childTnLst>
                              <p:par>
                                <p:cTn id="8" presetID="10" presetClass="exit" presetSubtype="0" fill="hold" grpId="1" nodeType="after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par>
                          <p:cTn id="14" fill="hold">
                            <p:stCondLst>
                              <p:cond delay="1750"/>
                            </p:stCondLst>
                            <p:childTnLst>
                              <p:par>
                                <p:cTn id="15" presetID="22" presetClass="entr" presetSubtype="8"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par>
                          <p:cTn id="18" fill="hold">
                            <p:stCondLst>
                              <p:cond delay="2250"/>
                            </p:stCondLst>
                            <p:childTnLst>
                              <p:par>
                                <p:cTn id="19" presetID="2" presetClass="entr" presetSubtype="8"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250" fill="hold"/>
                                        <p:tgtEl>
                                          <p:spTgt spid="25"/>
                                        </p:tgtEl>
                                        <p:attrNameLst>
                                          <p:attrName>ppt_x</p:attrName>
                                        </p:attrNameLst>
                                      </p:cBhvr>
                                      <p:tavLst>
                                        <p:tav tm="0">
                                          <p:val>
                                            <p:strVal val="0-#ppt_w/2"/>
                                          </p:val>
                                        </p:tav>
                                        <p:tav tm="100000">
                                          <p:val>
                                            <p:strVal val="#ppt_x"/>
                                          </p:val>
                                        </p:tav>
                                      </p:tavLst>
                                    </p:anim>
                                    <p:anim calcmode="lin" valueType="num">
                                      <p:cBhvr additive="base">
                                        <p:cTn id="22" dur="250" fill="hold"/>
                                        <p:tgtEl>
                                          <p:spTgt spid="25"/>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6" presetClass="emph" presetSubtype="0" repeatCount="2000" fill="hold" grpId="1" nodeType="afterEffect">
                                  <p:stCondLst>
                                    <p:cond delay="0"/>
                                  </p:stCondLst>
                                  <p:childTnLst>
                                    <p:animEffect transition="out" filter="fade">
                                      <p:cBhvr>
                                        <p:cTn id="25" dur="1000" tmFilter="0, 0; .2, .5; .8, .5; 1, 0"/>
                                        <p:tgtEl>
                                          <p:spTgt spid="25"/>
                                        </p:tgtEl>
                                      </p:cBhvr>
                                    </p:animEffect>
                                    <p:animScale>
                                      <p:cBhvr>
                                        <p:cTn id="26" dur="500" autoRev="1" fill="hold"/>
                                        <p:tgtEl>
                                          <p:spTgt spid="25"/>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5" grpId="1"/>
      <p:bldP spid="29" grpId="0" animBg="1"/>
      <p:bldP spid="30" grpId="0" animBg="1"/>
      <p:bldP spid="3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72"/>
          <p:cNvSpPr/>
          <p:nvPr/>
        </p:nvSpPr>
        <p:spPr>
          <a:xfrm>
            <a:off x="11353800" y="59834"/>
            <a:ext cx="602522" cy="600187"/>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cxnSp>
        <p:nvCxnSpPr>
          <p:cNvPr id="20" name="Straight Connector 48"/>
          <p:cNvCxnSpPr/>
          <p:nvPr/>
        </p:nvCxnSpPr>
        <p:spPr>
          <a:xfrm flipH="1">
            <a:off x="8341" y="660021"/>
            <a:ext cx="52759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49"/>
          <p:cNvCxnSpPr/>
          <p:nvPr/>
        </p:nvCxnSpPr>
        <p:spPr>
          <a:xfrm flipH="1">
            <a:off x="1833305" y="749217"/>
            <a:ext cx="1036703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0"/>
          <p:cNvSpPr txBox="1">
            <a:spLocks noChangeArrowheads="1"/>
          </p:cNvSpPr>
          <p:nvPr/>
        </p:nvSpPr>
        <p:spPr bwMode="auto">
          <a:xfrm>
            <a:off x="1793517" y="112881"/>
            <a:ext cx="660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r>
              <a:rPr lang="fr-FR" sz="2800" b="1" dirty="0">
                <a:solidFill>
                  <a:schemeClr val="bg2">
                    <a:lumMod val="25000"/>
                  </a:schemeClr>
                </a:solidFill>
                <a:latin typeface="Century Gothic" panose="020B0502020202020204" pitchFamily="34" charset="0"/>
              </a:rPr>
              <a:t>Outils et plateformes </a:t>
            </a:r>
          </a:p>
        </p:txBody>
      </p:sp>
      <p:sp>
        <p:nvSpPr>
          <p:cNvPr id="25" name="TextBox 20"/>
          <p:cNvSpPr txBox="1">
            <a:spLocks noChangeArrowheads="1"/>
          </p:cNvSpPr>
          <p:nvPr/>
        </p:nvSpPr>
        <p:spPr bwMode="auto">
          <a:xfrm>
            <a:off x="3285410" y="920829"/>
            <a:ext cx="413827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Les </a:t>
            </a:r>
            <a:r>
              <a:rPr lang="en-US" sz="2000" b="1" cap="small" dirty="0" err="1">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outils</a:t>
            </a: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 et </a:t>
            </a:r>
            <a:r>
              <a:rPr lang="en-US" sz="2000" b="1" cap="small" dirty="0" err="1">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plateformes</a:t>
            </a:r>
            <a:endPar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endParaRPr>
          </a:p>
          <a:p>
            <a:pPr>
              <a:defRPr/>
            </a:pPr>
            <a:endPar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endParaRPr>
          </a:p>
        </p:txBody>
      </p:sp>
      <p:sp>
        <p:nvSpPr>
          <p:cNvPr id="29" name="Oval 43"/>
          <p:cNvSpPr/>
          <p:nvPr/>
        </p:nvSpPr>
        <p:spPr>
          <a:xfrm>
            <a:off x="986580" y="175545"/>
            <a:ext cx="846725" cy="867624"/>
          </a:xfrm>
          <a:prstGeom prst="ellipse">
            <a:avLst/>
          </a:prstGeom>
          <a:solidFill>
            <a:srgbClr val="D4544A"/>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2</a:t>
            </a:r>
          </a:p>
        </p:txBody>
      </p:sp>
      <p:sp>
        <p:nvSpPr>
          <p:cNvPr id="30" name="Oval 71"/>
          <p:cNvSpPr/>
          <p:nvPr/>
        </p:nvSpPr>
        <p:spPr>
          <a:xfrm>
            <a:off x="10560085" y="42277"/>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31" name="Oval 71"/>
          <p:cNvSpPr/>
          <p:nvPr/>
        </p:nvSpPr>
        <p:spPr>
          <a:xfrm>
            <a:off x="288000" y="43200"/>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38" name="Slide Number Placeholder 3"/>
          <p:cNvSpPr>
            <a:spLocks noGrp="1"/>
          </p:cNvSpPr>
          <p:nvPr>
            <p:ph type="sldNum" sz="quarter" idx="12"/>
          </p:nvPr>
        </p:nvSpPr>
        <p:spPr>
          <a:xfrm>
            <a:off x="8610600" y="6356350"/>
            <a:ext cx="2743200" cy="365125"/>
          </a:xfrm>
        </p:spPr>
        <p:txBody>
          <a:bodyPr/>
          <a:lstStyle/>
          <a:p>
            <a:r>
              <a:rPr lang="fr-FR" dirty="0"/>
              <a:t>12</a:t>
            </a:r>
          </a:p>
        </p:txBody>
      </p:sp>
      <p:sp>
        <p:nvSpPr>
          <p:cNvPr id="2" name="Rectangle 1"/>
          <p:cNvSpPr/>
          <p:nvPr/>
        </p:nvSpPr>
        <p:spPr>
          <a:xfrm>
            <a:off x="1224951" y="1639019"/>
            <a:ext cx="9178506" cy="2031325"/>
          </a:xfrm>
          <a:prstGeom prst="rect">
            <a:avLst/>
          </a:prstGeom>
        </p:spPr>
        <p:txBody>
          <a:bodyPr wrap="square">
            <a:spAutoFit/>
          </a:bodyPr>
          <a:lstStyle/>
          <a:p>
            <a:pPr algn="ctr">
              <a:spcBef>
                <a:spcPts val="600"/>
              </a:spcBef>
              <a:spcAft>
                <a:spcPts val="600"/>
              </a:spcAft>
            </a:pPr>
            <a:r>
              <a:rPr lang="fr-FR" sz="2000" b="1" u="sng" dirty="0">
                <a:solidFill>
                  <a:srgbClr val="CC0000"/>
                </a:solidFill>
              </a:rPr>
              <a:t> </a:t>
            </a:r>
            <a:r>
              <a:rPr lang="fr-FR" sz="2400" b="1" u="sng" dirty="0">
                <a:solidFill>
                  <a:srgbClr val="CC0000"/>
                </a:solidFill>
              </a:rPr>
              <a:t>La simplicité d'apprentissage</a:t>
            </a:r>
          </a:p>
          <a:p>
            <a:pPr algn="ctr">
              <a:spcBef>
                <a:spcPts val="600"/>
              </a:spcBef>
              <a:spcAft>
                <a:spcPts val="600"/>
              </a:spcAft>
            </a:pPr>
            <a:endParaRPr lang="fr-FR" sz="2400" b="1" u="sng" dirty="0">
              <a:solidFill>
                <a:srgbClr val="CC0000"/>
              </a:solidFill>
            </a:endParaRPr>
          </a:p>
          <a:p>
            <a:pPr algn="ctr">
              <a:spcBef>
                <a:spcPts val="600"/>
              </a:spcBef>
              <a:spcAft>
                <a:spcPts val="600"/>
              </a:spcAft>
            </a:pPr>
            <a:endParaRPr lang="fr-FR" sz="2400" b="1" u="sng" dirty="0">
              <a:solidFill>
                <a:srgbClr val="CC0000"/>
              </a:solidFill>
            </a:endParaRPr>
          </a:p>
          <a:p>
            <a:pPr lvl="0" algn="ctr" fontAlgn="base">
              <a:spcBef>
                <a:spcPts val="600"/>
              </a:spcBef>
              <a:spcAft>
                <a:spcPts val="600"/>
              </a:spcAft>
            </a:pPr>
            <a:r>
              <a:rPr lang="fr-FR" altLang="fr-FR" sz="2400" b="1" u="sng" dirty="0">
                <a:solidFill>
                  <a:srgbClr val="CC0000"/>
                </a:solidFill>
              </a:rPr>
              <a:t>C'est un pari sur l'avenir</a:t>
            </a:r>
          </a:p>
        </p:txBody>
      </p:sp>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367" y="3888805"/>
            <a:ext cx="10058400" cy="2486579"/>
          </a:xfrm>
          <a:prstGeom prst="rect">
            <a:avLst/>
          </a:prstGeom>
        </p:spPr>
      </p:pic>
    </p:spTree>
    <p:extLst>
      <p:ext uri="{BB962C8B-B14F-4D97-AF65-F5344CB8AC3E}">
        <p14:creationId xmlns:p14="http://schemas.microsoft.com/office/powerpoint/2010/main" val="91457907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4.375E-6 0.00231 L -0.71263 0.00717 " pathEditMode="relative" rAng="0" ptsTypes="AA">
                                      <p:cBhvr>
                                        <p:cTn id="6" dur="1250" fill="hold"/>
                                        <p:tgtEl>
                                          <p:spTgt spid="30"/>
                                        </p:tgtEl>
                                        <p:attrNameLst>
                                          <p:attrName>ppt_x</p:attrName>
                                          <p:attrName>ppt_y</p:attrName>
                                        </p:attrNameLst>
                                      </p:cBhvr>
                                      <p:rCtr x="-35638" y="231"/>
                                    </p:animMotion>
                                  </p:childTnLst>
                                </p:cTn>
                              </p:par>
                            </p:childTnLst>
                          </p:cTn>
                        </p:par>
                        <p:par>
                          <p:cTn id="7" fill="hold">
                            <p:stCondLst>
                              <p:cond delay="1250"/>
                            </p:stCondLst>
                            <p:childTnLst>
                              <p:par>
                                <p:cTn id="8" presetID="10" presetClass="exit" presetSubtype="0" fill="hold" grpId="1" nodeType="after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par>
                          <p:cTn id="14" fill="hold">
                            <p:stCondLst>
                              <p:cond delay="1750"/>
                            </p:stCondLst>
                            <p:childTnLst>
                              <p:par>
                                <p:cTn id="15" presetID="22" presetClass="entr" presetSubtype="8"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par>
                          <p:cTn id="18" fill="hold">
                            <p:stCondLst>
                              <p:cond delay="2250"/>
                            </p:stCondLst>
                            <p:childTnLst>
                              <p:par>
                                <p:cTn id="19" presetID="2" presetClass="entr" presetSubtype="8"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250" fill="hold"/>
                                        <p:tgtEl>
                                          <p:spTgt spid="25"/>
                                        </p:tgtEl>
                                        <p:attrNameLst>
                                          <p:attrName>ppt_x</p:attrName>
                                        </p:attrNameLst>
                                      </p:cBhvr>
                                      <p:tavLst>
                                        <p:tav tm="0">
                                          <p:val>
                                            <p:strVal val="0-#ppt_w/2"/>
                                          </p:val>
                                        </p:tav>
                                        <p:tav tm="100000">
                                          <p:val>
                                            <p:strVal val="#ppt_x"/>
                                          </p:val>
                                        </p:tav>
                                      </p:tavLst>
                                    </p:anim>
                                    <p:anim calcmode="lin" valueType="num">
                                      <p:cBhvr additive="base">
                                        <p:cTn id="22" dur="250" fill="hold"/>
                                        <p:tgtEl>
                                          <p:spTgt spid="25"/>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6" presetClass="emph" presetSubtype="0" repeatCount="2000" fill="hold" grpId="1" nodeType="afterEffect">
                                  <p:stCondLst>
                                    <p:cond delay="0"/>
                                  </p:stCondLst>
                                  <p:childTnLst>
                                    <p:animEffect transition="out" filter="fade">
                                      <p:cBhvr>
                                        <p:cTn id="25" dur="1000" tmFilter="0, 0; .2, .5; .8, .5; 1, 0"/>
                                        <p:tgtEl>
                                          <p:spTgt spid="25"/>
                                        </p:tgtEl>
                                      </p:cBhvr>
                                    </p:animEffect>
                                    <p:animScale>
                                      <p:cBhvr>
                                        <p:cTn id="26" dur="500" autoRev="1" fill="hold"/>
                                        <p:tgtEl>
                                          <p:spTgt spid="25"/>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arn(inVertical)">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down)">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5" grpId="1"/>
      <p:bldP spid="29" grpId="0" animBg="1"/>
      <p:bldP spid="30" grpId="0" animBg="1"/>
      <p:bldP spid="30" grpId="1" animBg="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72"/>
          <p:cNvSpPr/>
          <p:nvPr/>
        </p:nvSpPr>
        <p:spPr>
          <a:xfrm>
            <a:off x="11353800" y="59834"/>
            <a:ext cx="602522" cy="600187"/>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cxnSp>
        <p:nvCxnSpPr>
          <p:cNvPr id="20" name="Straight Connector 48"/>
          <p:cNvCxnSpPr/>
          <p:nvPr/>
        </p:nvCxnSpPr>
        <p:spPr>
          <a:xfrm flipH="1">
            <a:off x="8341" y="660021"/>
            <a:ext cx="52759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49"/>
          <p:cNvCxnSpPr/>
          <p:nvPr/>
        </p:nvCxnSpPr>
        <p:spPr>
          <a:xfrm flipH="1">
            <a:off x="1833305" y="749217"/>
            <a:ext cx="1036703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0"/>
          <p:cNvSpPr txBox="1">
            <a:spLocks noChangeArrowheads="1"/>
          </p:cNvSpPr>
          <p:nvPr/>
        </p:nvSpPr>
        <p:spPr bwMode="auto">
          <a:xfrm>
            <a:off x="1793517" y="112881"/>
            <a:ext cx="660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r>
              <a:rPr lang="fr-FR" sz="2800" b="1" dirty="0">
                <a:solidFill>
                  <a:schemeClr val="bg2">
                    <a:lumMod val="25000"/>
                  </a:schemeClr>
                </a:solidFill>
                <a:latin typeface="Century Gothic" panose="020B0502020202020204" pitchFamily="34" charset="0"/>
              </a:rPr>
              <a:t>Outils et plateformes </a:t>
            </a:r>
          </a:p>
        </p:txBody>
      </p:sp>
      <p:sp>
        <p:nvSpPr>
          <p:cNvPr id="25" name="TextBox 20"/>
          <p:cNvSpPr txBox="1">
            <a:spLocks noChangeArrowheads="1"/>
          </p:cNvSpPr>
          <p:nvPr/>
        </p:nvSpPr>
        <p:spPr bwMode="auto">
          <a:xfrm>
            <a:off x="3285411" y="920829"/>
            <a:ext cx="4386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Les </a:t>
            </a:r>
            <a:r>
              <a:rPr lang="en-US" sz="2000" b="1" cap="small" dirty="0" err="1">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outils</a:t>
            </a: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 et </a:t>
            </a:r>
            <a:r>
              <a:rPr lang="en-US" sz="2000" b="1" cap="small" dirty="0" err="1">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plateformes</a:t>
            </a:r>
            <a:endPar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endParaRPr>
          </a:p>
        </p:txBody>
      </p:sp>
      <p:sp>
        <p:nvSpPr>
          <p:cNvPr id="29" name="Oval 43"/>
          <p:cNvSpPr/>
          <p:nvPr/>
        </p:nvSpPr>
        <p:spPr>
          <a:xfrm>
            <a:off x="986580" y="175545"/>
            <a:ext cx="846725" cy="867624"/>
          </a:xfrm>
          <a:prstGeom prst="ellipse">
            <a:avLst/>
          </a:prstGeom>
          <a:solidFill>
            <a:srgbClr val="D4544A"/>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2</a:t>
            </a:r>
          </a:p>
        </p:txBody>
      </p:sp>
      <p:sp>
        <p:nvSpPr>
          <p:cNvPr id="30" name="Oval 71"/>
          <p:cNvSpPr/>
          <p:nvPr/>
        </p:nvSpPr>
        <p:spPr>
          <a:xfrm>
            <a:off x="10560085" y="42277"/>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31" name="Oval 71"/>
          <p:cNvSpPr/>
          <p:nvPr/>
        </p:nvSpPr>
        <p:spPr>
          <a:xfrm>
            <a:off x="288000" y="43200"/>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38" name="Slide Number Placeholder 3"/>
          <p:cNvSpPr>
            <a:spLocks noGrp="1"/>
          </p:cNvSpPr>
          <p:nvPr>
            <p:ph type="sldNum" sz="quarter" idx="12"/>
          </p:nvPr>
        </p:nvSpPr>
        <p:spPr>
          <a:xfrm>
            <a:off x="8610600" y="6356350"/>
            <a:ext cx="2743200" cy="365125"/>
          </a:xfrm>
        </p:spPr>
        <p:txBody>
          <a:bodyPr/>
          <a:lstStyle/>
          <a:p>
            <a:r>
              <a:rPr lang="fr-FR" dirty="0"/>
              <a:t>12</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615" y="1556348"/>
            <a:ext cx="7741526" cy="4671924"/>
          </a:xfrm>
          <a:prstGeom prst="rect">
            <a:avLst/>
          </a:prstGeom>
        </p:spPr>
      </p:pic>
    </p:spTree>
    <p:extLst>
      <p:ext uri="{BB962C8B-B14F-4D97-AF65-F5344CB8AC3E}">
        <p14:creationId xmlns:p14="http://schemas.microsoft.com/office/powerpoint/2010/main" val="223458075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4.375E-6 0.00231 L -0.71263 0.00717 " pathEditMode="relative" rAng="0" ptsTypes="AA">
                                      <p:cBhvr>
                                        <p:cTn id="6" dur="1250" fill="hold"/>
                                        <p:tgtEl>
                                          <p:spTgt spid="30"/>
                                        </p:tgtEl>
                                        <p:attrNameLst>
                                          <p:attrName>ppt_x</p:attrName>
                                          <p:attrName>ppt_y</p:attrName>
                                        </p:attrNameLst>
                                      </p:cBhvr>
                                      <p:rCtr x="-35638" y="231"/>
                                    </p:animMotion>
                                  </p:childTnLst>
                                </p:cTn>
                              </p:par>
                            </p:childTnLst>
                          </p:cTn>
                        </p:par>
                        <p:par>
                          <p:cTn id="7" fill="hold">
                            <p:stCondLst>
                              <p:cond delay="1250"/>
                            </p:stCondLst>
                            <p:childTnLst>
                              <p:par>
                                <p:cTn id="8" presetID="10" presetClass="exit" presetSubtype="0" fill="hold" grpId="1" nodeType="after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par>
                          <p:cTn id="14" fill="hold">
                            <p:stCondLst>
                              <p:cond delay="1750"/>
                            </p:stCondLst>
                            <p:childTnLst>
                              <p:par>
                                <p:cTn id="15" presetID="22" presetClass="entr" presetSubtype="8"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par>
                          <p:cTn id="18" fill="hold">
                            <p:stCondLst>
                              <p:cond delay="2250"/>
                            </p:stCondLst>
                            <p:childTnLst>
                              <p:par>
                                <p:cTn id="19" presetID="2" presetClass="entr" presetSubtype="8"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250" fill="hold"/>
                                        <p:tgtEl>
                                          <p:spTgt spid="25"/>
                                        </p:tgtEl>
                                        <p:attrNameLst>
                                          <p:attrName>ppt_x</p:attrName>
                                        </p:attrNameLst>
                                      </p:cBhvr>
                                      <p:tavLst>
                                        <p:tav tm="0">
                                          <p:val>
                                            <p:strVal val="0-#ppt_w/2"/>
                                          </p:val>
                                        </p:tav>
                                        <p:tav tm="100000">
                                          <p:val>
                                            <p:strVal val="#ppt_x"/>
                                          </p:val>
                                        </p:tav>
                                      </p:tavLst>
                                    </p:anim>
                                    <p:anim calcmode="lin" valueType="num">
                                      <p:cBhvr additive="base">
                                        <p:cTn id="22" dur="250" fill="hold"/>
                                        <p:tgtEl>
                                          <p:spTgt spid="25"/>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6" presetClass="emph" presetSubtype="0" repeatCount="2000" fill="hold" grpId="1" nodeType="afterEffect">
                                  <p:stCondLst>
                                    <p:cond delay="0"/>
                                  </p:stCondLst>
                                  <p:childTnLst>
                                    <p:animEffect transition="out" filter="fade">
                                      <p:cBhvr>
                                        <p:cTn id="25" dur="1000" tmFilter="0, 0; .2, .5; .8, .5; 1, 0"/>
                                        <p:tgtEl>
                                          <p:spTgt spid="25"/>
                                        </p:tgtEl>
                                      </p:cBhvr>
                                    </p:animEffect>
                                    <p:animScale>
                                      <p:cBhvr>
                                        <p:cTn id="26" dur="500" autoRev="1" fill="hold"/>
                                        <p:tgtEl>
                                          <p:spTgt spid="25"/>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circle(in)">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5" grpId="1"/>
      <p:bldP spid="29" grpId="0" animBg="1"/>
      <p:bldP spid="30" grpId="0" animBg="1"/>
      <p:bldP spid="3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72"/>
          <p:cNvSpPr/>
          <p:nvPr/>
        </p:nvSpPr>
        <p:spPr>
          <a:xfrm>
            <a:off x="11353800" y="59834"/>
            <a:ext cx="602522" cy="600187"/>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cxnSp>
        <p:nvCxnSpPr>
          <p:cNvPr id="20" name="Straight Connector 48"/>
          <p:cNvCxnSpPr/>
          <p:nvPr/>
        </p:nvCxnSpPr>
        <p:spPr>
          <a:xfrm flipH="1">
            <a:off x="8341" y="660021"/>
            <a:ext cx="52759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49"/>
          <p:cNvCxnSpPr/>
          <p:nvPr/>
        </p:nvCxnSpPr>
        <p:spPr>
          <a:xfrm flipH="1">
            <a:off x="1833305" y="749217"/>
            <a:ext cx="1036703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0"/>
          <p:cNvSpPr txBox="1">
            <a:spLocks noChangeArrowheads="1"/>
          </p:cNvSpPr>
          <p:nvPr/>
        </p:nvSpPr>
        <p:spPr bwMode="auto">
          <a:xfrm>
            <a:off x="1793517" y="112881"/>
            <a:ext cx="660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r>
              <a:rPr lang="fr-FR" sz="2800" b="1" dirty="0">
                <a:solidFill>
                  <a:schemeClr val="bg2">
                    <a:lumMod val="25000"/>
                  </a:schemeClr>
                </a:solidFill>
                <a:latin typeface="Century Gothic" panose="020B0502020202020204" pitchFamily="34" charset="0"/>
              </a:rPr>
              <a:t>Outils et plateformes </a:t>
            </a:r>
          </a:p>
        </p:txBody>
      </p:sp>
      <p:sp>
        <p:nvSpPr>
          <p:cNvPr id="25" name="TextBox 20"/>
          <p:cNvSpPr txBox="1">
            <a:spLocks noChangeArrowheads="1"/>
          </p:cNvSpPr>
          <p:nvPr/>
        </p:nvSpPr>
        <p:spPr bwMode="auto">
          <a:xfrm>
            <a:off x="3285410" y="920829"/>
            <a:ext cx="47582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Les </a:t>
            </a:r>
            <a:r>
              <a:rPr lang="en-US" sz="2000" b="1" cap="small" dirty="0" err="1">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outils</a:t>
            </a: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 et </a:t>
            </a:r>
            <a:r>
              <a:rPr lang="en-US" sz="2000" b="1" cap="small" dirty="0" err="1">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plateformes</a:t>
            </a:r>
            <a:endPar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endParaRPr>
          </a:p>
        </p:txBody>
      </p:sp>
      <p:sp>
        <p:nvSpPr>
          <p:cNvPr id="29" name="Oval 43"/>
          <p:cNvSpPr/>
          <p:nvPr/>
        </p:nvSpPr>
        <p:spPr>
          <a:xfrm>
            <a:off x="986580" y="175545"/>
            <a:ext cx="846725" cy="867624"/>
          </a:xfrm>
          <a:prstGeom prst="ellipse">
            <a:avLst/>
          </a:prstGeom>
          <a:solidFill>
            <a:srgbClr val="D4544A"/>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2</a:t>
            </a:r>
          </a:p>
        </p:txBody>
      </p:sp>
      <p:sp>
        <p:nvSpPr>
          <p:cNvPr id="30" name="Oval 71"/>
          <p:cNvSpPr/>
          <p:nvPr/>
        </p:nvSpPr>
        <p:spPr>
          <a:xfrm>
            <a:off x="10560085" y="42277"/>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31" name="Oval 71"/>
          <p:cNvSpPr/>
          <p:nvPr/>
        </p:nvSpPr>
        <p:spPr>
          <a:xfrm>
            <a:off x="288000" y="43200"/>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38" name="Slide Number Placeholder 3"/>
          <p:cNvSpPr>
            <a:spLocks noGrp="1"/>
          </p:cNvSpPr>
          <p:nvPr>
            <p:ph type="sldNum" sz="quarter" idx="12"/>
          </p:nvPr>
        </p:nvSpPr>
        <p:spPr>
          <a:xfrm>
            <a:off x="8610600" y="6356350"/>
            <a:ext cx="2743200" cy="365125"/>
          </a:xfrm>
        </p:spPr>
        <p:txBody>
          <a:bodyPr/>
          <a:lstStyle/>
          <a:p>
            <a:r>
              <a:rPr lang="fr-FR" dirty="0"/>
              <a:t>12</a:t>
            </a:r>
          </a:p>
        </p:txBody>
      </p:sp>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411" y="2163521"/>
            <a:ext cx="10058400" cy="2960570"/>
          </a:xfrm>
          <a:prstGeom prst="rect">
            <a:avLst/>
          </a:prstGeom>
        </p:spPr>
      </p:pic>
    </p:spTree>
    <p:extLst>
      <p:ext uri="{BB962C8B-B14F-4D97-AF65-F5344CB8AC3E}">
        <p14:creationId xmlns:p14="http://schemas.microsoft.com/office/powerpoint/2010/main" val="7514561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4.375E-6 0.00231 L -0.71263 0.00717 " pathEditMode="relative" rAng="0" ptsTypes="AA">
                                      <p:cBhvr>
                                        <p:cTn id="6" dur="1250" fill="hold"/>
                                        <p:tgtEl>
                                          <p:spTgt spid="30"/>
                                        </p:tgtEl>
                                        <p:attrNameLst>
                                          <p:attrName>ppt_x</p:attrName>
                                          <p:attrName>ppt_y</p:attrName>
                                        </p:attrNameLst>
                                      </p:cBhvr>
                                      <p:rCtr x="-35638" y="231"/>
                                    </p:animMotion>
                                  </p:childTnLst>
                                </p:cTn>
                              </p:par>
                            </p:childTnLst>
                          </p:cTn>
                        </p:par>
                        <p:par>
                          <p:cTn id="7" fill="hold">
                            <p:stCondLst>
                              <p:cond delay="1250"/>
                            </p:stCondLst>
                            <p:childTnLst>
                              <p:par>
                                <p:cTn id="8" presetID="10" presetClass="exit" presetSubtype="0" fill="hold" grpId="1" nodeType="after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par>
                          <p:cTn id="14" fill="hold">
                            <p:stCondLst>
                              <p:cond delay="1750"/>
                            </p:stCondLst>
                            <p:childTnLst>
                              <p:par>
                                <p:cTn id="15" presetID="22" presetClass="entr" presetSubtype="8"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par>
                          <p:cTn id="18" fill="hold">
                            <p:stCondLst>
                              <p:cond delay="2250"/>
                            </p:stCondLst>
                            <p:childTnLst>
                              <p:par>
                                <p:cTn id="19" presetID="2" presetClass="entr" presetSubtype="8"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250" fill="hold"/>
                                        <p:tgtEl>
                                          <p:spTgt spid="25"/>
                                        </p:tgtEl>
                                        <p:attrNameLst>
                                          <p:attrName>ppt_x</p:attrName>
                                        </p:attrNameLst>
                                      </p:cBhvr>
                                      <p:tavLst>
                                        <p:tav tm="0">
                                          <p:val>
                                            <p:strVal val="0-#ppt_w/2"/>
                                          </p:val>
                                        </p:tav>
                                        <p:tav tm="100000">
                                          <p:val>
                                            <p:strVal val="#ppt_x"/>
                                          </p:val>
                                        </p:tav>
                                      </p:tavLst>
                                    </p:anim>
                                    <p:anim calcmode="lin" valueType="num">
                                      <p:cBhvr additive="base">
                                        <p:cTn id="22" dur="250" fill="hold"/>
                                        <p:tgtEl>
                                          <p:spTgt spid="25"/>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6" presetClass="emph" presetSubtype="0" repeatCount="2000" fill="hold" grpId="1" nodeType="afterEffect">
                                  <p:stCondLst>
                                    <p:cond delay="0"/>
                                  </p:stCondLst>
                                  <p:childTnLst>
                                    <p:animEffect transition="out" filter="fade">
                                      <p:cBhvr>
                                        <p:cTn id="25" dur="1000" tmFilter="0, 0; .2, .5; .8, .5; 1, 0"/>
                                        <p:tgtEl>
                                          <p:spTgt spid="25"/>
                                        </p:tgtEl>
                                      </p:cBhvr>
                                    </p:animEffect>
                                    <p:animScale>
                                      <p:cBhvr>
                                        <p:cTn id="26" dur="500" autoRev="1" fill="hold"/>
                                        <p:tgtEl>
                                          <p:spTgt spid="25"/>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5" grpId="1"/>
      <p:bldP spid="29" grpId="0" animBg="1"/>
      <p:bldP spid="30" grpId="0" animBg="1"/>
      <p:bldP spid="30"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 xmlns:a16="http://schemas.microsoft.com/office/drawing/2014/main" id="{78583891-BA67-4AB1-AD6C-D6C5798C5E1B}"/>
              </a:ext>
            </a:extLst>
          </p:cNvPr>
          <p:cNvSpPr txBox="1">
            <a:spLocks/>
          </p:cNvSpPr>
          <p:nvPr/>
        </p:nvSpPr>
        <p:spPr>
          <a:xfrm>
            <a:off x="838200" y="217641"/>
            <a:ext cx="10515600" cy="54899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fr-FR" sz="6000" b="1" dirty="0">
              <a:solidFill>
                <a:srgbClr val="FF0000"/>
              </a:solidFill>
            </a:endParaRPr>
          </a:p>
        </p:txBody>
      </p:sp>
      <p:sp>
        <p:nvSpPr>
          <p:cNvPr id="2" name="Slide Number Placeholder 1"/>
          <p:cNvSpPr>
            <a:spLocks noGrp="1"/>
          </p:cNvSpPr>
          <p:nvPr>
            <p:ph type="sldNum" sz="quarter" idx="12"/>
          </p:nvPr>
        </p:nvSpPr>
        <p:spPr/>
        <p:txBody>
          <a:bodyPr/>
          <a:lstStyle/>
          <a:p>
            <a:fld id="{9893BDF0-4B22-4A42-96E4-F62199CB00A9}" type="slidenum">
              <a:rPr lang="fr-FR" smtClean="0"/>
              <a:pPr/>
              <a:t>18</a:t>
            </a:fld>
            <a:endParaRPr lang="fr-FR" dirty="0"/>
          </a:p>
        </p:txBody>
      </p:sp>
      <p:sp>
        <p:nvSpPr>
          <p:cNvPr id="18" name="ZoneTexte 14"/>
          <p:cNvSpPr txBox="1"/>
          <p:nvPr/>
        </p:nvSpPr>
        <p:spPr>
          <a:xfrm>
            <a:off x="5443409" y="4296861"/>
            <a:ext cx="5915284" cy="1323439"/>
          </a:xfrm>
          <a:prstGeom prst="rect">
            <a:avLst/>
          </a:prstGeom>
          <a:noFill/>
        </p:spPr>
        <p:txBody>
          <a:bodyPr wrap="square" rtlCol="0">
            <a:spAutoFit/>
          </a:bodyPr>
          <a:lstStyle/>
          <a:p>
            <a:r>
              <a:rPr lang="fr-FR" sz="4000" b="1" dirty="0">
                <a:solidFill>
                  <a:schemeClr val="bg2">
                    <a:lumMod val="25000"/>
                  </a:schemeClr>
                </a:solidFill>
                <a:latin typeface="Century Gothic" panose="020B0502020202020204" pitchFamily="34" charset="0"/>
              </a:rPr>
              <a:t>       </a:t>
            </a:r>
            <a:r>
              <a:rPr lang="fr-FR" sz="4000" b="1" dirty="0">
                <a:solidFill>
                  <a:srgbClr val="FF0000"/>
                </a:solidFill>
                <a:latin typeface="Century Gothic" panose="020B0502020202020204" pitchFamily="34" charset="0"/>
              </a:rPr>
              <a:t>Réalisation </a:t>
            </a:r>
          </a:p>
          <a:p>
            <a:r>
              <a:rPr lang="fr-FR" sz="4000" b="1" dirty="0">
                <a:solidFill>
                  <a:srgbClr val="FF0000"/>
                </a:solidFill>
                <a:latin typeface="Century Gothic" panose="020B0502020202020204" pitchFamily="34" charset="0"/>
              </a:rPr>
              <a:t>et développement</a:t>
            </a:r>
          </a:p>
        </p:txBody>
      </p:sp>
      <p:sp>
        <p:nvSpPr>
          <p:cNvPr id="19" name="Shape 1125"/>
          <p:cNvSpPr/>
          <p:nvPr/>
        </p:nvSpPr>
        <p:spPr>
          <a:xfrm>
            <a:off x="0" y="0"/>
            <a:ext cx="6192838" cy="6856413"/>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rgbClr val="D4544A"/>
          </a:solidFill>
          <a:ln w="25400">
            <a:noFill/>
            <a:miter lim="400000"/>
          </a:ln>
        </p:spPr>
        <p:txBody>
          <a:bodyPr lIns="67725" tIns="67725" rIns="67725" bIns="67725" anchor="ctr"/>
          <a:lstStyle/>
          <a:p>
            <a:pPr fontAlgn="auto">
              <a:spcBef>
                <a:spcPts val="0"/>
              </a:spcBef>
              <a:spcAft>
                <a:spcPts val="0"/>
              </a:spcAft>
              <a:defRPr sz="2400"/>
            </a:pPr>
            <a:endParaRPr sz="2400">
              <a:latin typeface="+mn-lt"/>
              <a:cs typeface="+mn-cs"/>
            </a:endParaRPr>
          </a:p>
        </p:txBody>
      </p:sp>
      <p:sp>
        <p:nvSpPr>
          <p:cNvPr id="20" name="Oval 4"/>
          <p:cNvSpPr/>
          <p:nvPr/>
        </p:nvSpPr>
        <p:spPr>
          <a:xfrm>
            <a:off x="2208213" y="3919538"/>
            <a:ext cx="2205037" cy="2206625"/>
          </a:xfrm>
          <a:prstGeom prst="ellipse">
            <a:avLst/>
          </a:prstGeom>
          <a:solidFill>
            <a:schemeClr val="bg1"/>
          </a:solidFill>
          <a:ln w="76200" cmpd="sng">
            <a:solidFill>
              <a:srgbClr val="D4544A"/>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1" name="ZoneTexte 2"/>
          <p:cNvSpPr txBox="1"/>
          <p:nvPr/>
        </p:nvSpPr>
        <p:spPr>
          <a:xfrm>
            <a:off x="2484120" y="4822795"/>
            <a:ext cx="1676400" cy="461665"/>
          </a:xfrm>
          <a:prstGeom prst="rect">
            <a:avLst/>
          </a:prstGeom>
          <a:noFill/>
        </p:spPr>
        <p:txBody>
          <a:bodyPr wrap="square" rtlCol="0">
            <a:spAutoFit/>
          </a:bodyPr>
          <a:lstStyle/>
          <a:p>
            <a:pPr algn="ctr"/>
            <a:r>
              <a:rPr lang="fr-FR" sz="2400" b="1" dirty="0">
                <a:solidFill>
                  <a:srgbClr val="FF0000"/>
                </a:solidFill>
              </a:rPr>
              <a:t>Chapitre 3</a:t>
            </a:r>
            <a:endParaRPr lang="fr-FR" sz="2400" dirty="0">
              <a:solidFill>
                <a:srgbClr val="FF0000"/>
              </a:solidFill>
              <a:latin typeface="Century Gothic"/>
              <a:cs typeface="Century Gothic"/>
            </a:endParaRPr>
          </a:p>
        </p:txBody>
      </p:sp>
    </p:spTree>
    <p:extLst>
      <p:ext uri="{BB962C8B-B14F-4D97-AF65-F5344CB8AC3E}">
        <p14:creationId xmlns:p14="http://schemas.microsoft.com/office/powerpoint/2010/main" val="106803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Effect transition="in" filter="fade">
                                      <p:cBhvr>
                                        <p:cTn id="13" dur="500"/>
                                        <p:tgtEl>
                                          <p:spTgt spid="20"/>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par>
                                <p:cTn id="19" presetID="53" presetClass="entr" presetSubtype="16"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fltVal val="0"/>
                                          </p:val>
                                        </p:tav>
                                        <p:tav tm="100000">
                                          <p:val>
                                            <p:strVal val="#ppt_h"/>
                                          </p:val>
                                        </p:tav>
                                      </p:tavLst>
                                    </p:anim>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animBg="1"/>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288000" y="3641525"/>
            <a:ext cx="2904025" cy="664646"/>
          </a:xfrm>
        </p:spPr>
        <p:txBody>
          <a:bodyPr>
            <a:normAutofit/>
          </a:bodyPr>
          <a:lstStyle/>
          <a:p>
            <a:pPr marL="0" indent="0" algn="ctr">
              <a:buNone/>
            </a:pPr>
            <a:r>
              <a:rPr lang="fr-FR" sz="2000" u="sng" dirty="0">
                <a:latin typeface="Microsoft New Tai Lue" panose="020B0502040204020203" pitchFamily="34" charset="0"/>
                <a:cs typeface="Microsoft New Tai Lue" panose="020B0502040204020203" pitchFamily="34" charset="0"/>
              </a:rPr>
              <a:t>Diagramme de cas d’utilisation</a:t>
            </a:r>
            <a:endParaRPr lang="fr-FR" u="sng" dirty="0">
              <a:latin typeface="Microsoft New Tai Lue" panose="020B0502040204020203" pitchFamily="34" charset="0"/>
              <a:cs typeface="Microsoft New Tai Lue" panose="020B0502040204020203" pitchFamily="34" charset="0"/>
            </a:endParaRPr>
          </a:p>
        </p:txBody>
      </p:sp>
      <p:cxnSp>
        <p:nvCxnSpPr>
          <p:cNvPr id="25" name="Straight Connector 48"/>
          <p:cNvCxnSpPr/>
          <p:nvPr/>
        </p:nvCxnSpPr>
        <p:spPr>
          <a:xfrm flipH="1">
            <a:off x="8341" y="660021"/>
            <a:ext cx="52759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49"/>
          <p:cNvCxnSpPr/>
          <p:nvPr/>
        </p:nvCxnSpPr>
        <p:spPr>
          <a:xfrm flipH="1">
            <a:off x="1833305" y="749217"/>
            <a:ext cx="1036703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Oval 43"/>
          <p:cNvSpPr/>
          <p:nvPr/>
        </p:nvSpPr>
        <p:spPr>
          <a:xfrm>
            <a:off x="2131365" y="166792"/>
            <a:ext cx="846725" cy="867624"/>
          </a:xfrm>
          <a:prstGeom prst="ellipse">
            <a:avLst/>
          </a:prstGeom>
          <a:solidFill>
            <a:srgbClr val="D4544A"/>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3</a:t>
            </a:r>
          </a:p>
        </p:txBody>
      </p:sp>
      <p:sp>
        <p:nvSpPr>
          <p:cNvPr id="29" name="Oval 71"/>
          <p:cNvSpPr/>
          <p:nvPr/>
        </p:nvSpPr>
        <p:spPr>
          <a:xfrm>
            <a:off x="1224623" y="66197"/>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30" name="Oval 71"/>
          <p:cNvSpPr/>
          <p:nvPr/>
        </p:nvSpPr>
        <p:spPr>
          <a:xfrm>
            <a:off x="288000" y="43200"/>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32" name="TextBox 31"/>
          <p:cNvSpPr txBox="1">
            <a:spLocks noChangeArrowheads="1"/>
          </p:cNvSpPr>
          <p:nvPr/>
        </p:nvSpPr>
        <p:spPr bwMode="auto">
          <a:xfrm>
            <a:off x="6028610" y="904952"/>
            <a:ext cx="41628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 L</a:t>
            </a:r>
            <a:r>
              <a:rPr lang="fr-FR"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 conception de la solution</a:t>
            </a:r>
            <a:endPar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endParaRPr>
          </a:p>
        </p:txBody>
      </p:sp>
      <p:pic>
        <p:nvPicPr>
          <p:cNvPr id="3" name="Picture 2">
            <a:extLst>
              <a:ext uri="{FF2B5EF4-FFF2-40B4-BE49-F238E27FC236}">
                <a16:creationId xmlns="" xmlns:a16="http://schemas.microsoft.com/office/drawing/2014/main" id="{C646D3C2-4A5A-6B41-A036-CA9DA8BAB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131" y="1305062"/>
            <a:ext cx="4355846" cy="5440057"/>
          </a:xfrm>
          <a:prstGeom prst="rect">
            <a:avLst/>
          </a:prstGeom>
        </p:spPr>
      </p:pic>
      <p:sp>
        <p:nvSpPr>
          <p:cNvPr id="15" name="Oval 71">
            <a:extLst>
              <a:ext uri="{FF2B5EF4-FFF2-40B4-BE49-F238E27FC236}">
                <a16:creationId xmlns="" xmlns:a16="http://schemas.microsoft.com/office/drawing/2014/main" id="{8178898C-9B61-6A4C-8CC1-B19FADDAD466}"/>
              </a:ext>
            </a:extLst>
          </p:cNvPr>
          <p:cNvSpPr/>
          <p:nvPr/>
        </p:nvSpPr>
        <p:spPr>
          <a:xfrm>
            <a:off x="11299419" y="42277"/>
            <a:ext cx="621381" cy="600187"/>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spTree>
    <p:extLst>
      <p:ext uri="{BB962C8B-B14F-4D97-AF65-F5344CB8AC3E}">
        <p14:creationId xmlns:p14="http://schemas.microsoft.com/office/powerpoint/2010/main" val="307532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4.375E-6 0.00231 L -0.71263 0.00717 " pathEditMode="relative" rAng="0" ptsTypes="AA">
                                      <p:cBhvr>
                                        <p:cTn id="6" dur="1250" fill="hold"/>
                                        <p:tgtEl>
                                          <p:spTgt spid="29"/>
                                        </p:tgtEl>
                                        <p:attrNameLst>
                                          <p:attrName>ppt_x</p:attrName>
                                          <p:attrName>ppt_y</p:attrName>
                                        </p:attrNameLst>
                                      </p:cBhvr>
                                      <p:rCtr x="-35638" y="231"/>
                                    </p:animMotion>
                                  </p:childTnLst>
                                </p:cTn>
                              </p:par>
                            </p:childTnLst>
                          </p:cTn>
                        </p:par>
                        <p:par>
                          <p:cTn id="7" fill="hold">
                            <p:stCondLst>
                              <p:cond delay="1250"/>
                            </p:stCondLst>
                            <p:childTnLst>
                              <p:par>
                                <p:cTn id="8" presetID="10" presetClass="exit" presetSubtype="0" fill="hold" grpId="1" nodeType="afterEffect">
                                  <p:stCondLst>
                                    <p:cond delay="0"/>
                                  </p:stCondLst>
                                  <p:childTnLst>
                                    <p:animEffect transition="out" filter="fade">
                                      <p:cBhvr>
                                        <p:cTn id="9" dur="500"/>
                                        <p:tgtEl>
                                          <p:spTgt spid="29"/>
                                        </p:tgtEl>
                                      </p:cBhvr>
                                    </p:animEffect>
                                    <p:set>
                                      <p:cBhvr>
                                        <p:cTn id="10" dur="1" fill="hold">
                                          <p:stCondLst>
                                            <p:cond delay="499"/>
                                          </p:stCondLst>
                                        </p:cTn>
                                        <p:tgtEl>
                                          <p:spTgt spid="29"/>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par>
                          <p:cTn id="14" fill="hold">
                            <p:stCondLst>
                              <p:cond delay="1750"/>
                            </p:stCondLst>
                            <p:childTnLst>
                              <p:par>
                                <p:cTn id="15" presetID="2" presetClass="entr" presetSubtype="8"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250" fill="hold"/>
                                        <p:tgtEl>
                                          <p:spTgt spid="32"/>
                                        </p:tgtEl>
                                        <p:attrNameLst>
                                          <p:attrName>ppt_x</p:attrName>
                                        </p:attrNameLst>
                                      </p:cBhvr>
                                      <p:tavLst>
                                        <p:tav tm="0">
                                          <p:val>
                                            <p:strVal val="0-#ppt_w/2"/>
                                          </p:val>
                                        </p:tav>
                                        <p:tav tm="100000">
                                          <p:val>
                                            <p:strVal val="#ppt_x"/>
                                          </p:val>
                                        </p:tav>
                                      </p:tavLst>
                                    </p:anim>
                                    <p:anim calcmode="lin" valueType="num">
                                      <p:cBhvr additive="base">
                                        <p:cTn id="18" dur="250" fill="hold"/>
                                        <p:tgtEl>
                                          <p:spTgt spid="32"/>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6" presetClass="emph" presetSubtype="0" repeatCount="2000" fill="hold" grpId="1" nodeType="afterEffect">
                                  <p:stCondLst>
                                    <p:cond delay="0"/>
                                  </p:stCondLst>
                                  <p:childTnLst>
                                    <p:animEffect transition="out" filter="fade">
                                      <p:cBhvr>
                                        <p:cTn id="21" dur="1000" tmFilter="0, 0; .2, .5; .8, .5; 1, 0"/>
                                        <p:tgtEl>
                                          <p:spTgt spid="32"/>
                                        </p:tgtEl>
                                      </p:cBhvr>
                                    </p:animEffect>
                                    <p:animScale>
                                      <p:cBhvr>
                                        <p:cTn id="22" dur="500" autoRev="1" fill="hold"/>
                                        <p:tgtEl>
                                          <p:spTgt spid="32"/>
                                        </p:tgtEl>
                                      </p:cBhvr>
                                      <p:by x="105000" y="105000"/>
                                    </p:animScale>
                                  </p:childTnLst>
                                </p:cTn>
                              </p:par>
                              <p:par>
                                <p:cTn id="23" presetID="1" presetClass="entr" presetSubtype="0" fill="hold" nodeType="withEffect">
                                  <p:stCondLst>
                                    <p:cond delay="500"/>
                                  </p:stCondLst>
                                  <p:childTnLst>
                                    <p:set>
                                      <p:cBhvr>
                                        <p:cTn id="2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29" grpId="1" animBg="1"/>
      <p:bldP spid="32" grpId="0"/>
      <p:bldP spid="3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4E80395F-CC26-49C3-981A-D7FAB023CC53}"/>
              </a:ext>
            </a:extLst>
          </p:cNvPr>
          <p:cNvSpPr/>
          <p:nvPr/>
        </p:nvSpPr>
        <p:spPr>
          <a:xfrm>
            <a:off x="910444" y="2054087"/>
            <a:ext cx="5448889" cy="1225126"/>
          </a:xfrm>
          <a:prstGeom prst="rect">
            <a:avLst/>
          </a:prstGeom>
          <a:solidFill>
            <a:schemeClr val="bg1"/>
          </a:solidFill>
        </p:spPr>
        <p:txBody>
          <a:bodyPr vert="horz" lIns="91440" tIns="45720" rIns="91440" bIns="45720" rtlCol="0" anchor="t">
            <a:normAutofit/>
          </a:bodyPr>
          <a:lstStyle/>
          <a:p>
            <a:pPr>
              <a:lnSpc>
                <a:spcPct val="90000"/>
              </a:lnSpc>
              <a:spcBef>
                <a:spcPct val="0"/>
              </a:spcBef>
              <a:spcAft>
                <a:spcPts val="600"/>
              </a:spcAft>
            </a:pPr>
            <a:r>
              <a:rPr lang="en-US" sz="6000" b="1" spc="300" dirty="0">
                <a:solidFill>
                  <a:srgbClr val="FF0000"/>
                </a:solidFill>
                <a:latin typeface="+mj-lt"/>
                <a:ea typeface="+mj-ea"/>
                <a:cs typeface="+mj-cs"/>
              </a:rPr>
              <a:t>INTRODUCTION</a:t>
            </a:r>
            <a:endParaRPr lang="en-US" sz="6000" b="1" dirty="0">
              <a:solidFill>
                <a:srgbClr val="FF0000"/>
              </a:solidFill>
              <a:latin typeface="+mj-lt"/>
              <a:ea typeface="+mj-ea"/>
              <a:cs typeface="+mj-cs"/>
            </a:endParaRPr>
          </a:p>
        </p:txBody>
      </p:sp>
      <p:sp>
        <p:nvSpPr>
          <p:cNvPr id="4" name="Rectangle 3">
            <a:extLst>
              <a:ext uri="{FF2B5EF4-FFF2-40B4-BE49-F238E27FC236}">
                <a16:creationId xmlns="" xmlns:a16="http://schemas.microsoft.com/office/drawing/2014/main" id="{923B0809-57D3-49C5-A7EF-B0CF86B6167D}"/>
              </a:ext>
            </a:extLst>
          </p:cNvPr>
          <p:cNvSpPr/>
          <p:nvPr/>
        </p:nvSpPr>
        <p:spPr>
          <a:xfrm>
            <a:off x="-2865124" y="2054087"/>
            <a:ext cx="3180521" cy="1086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descr="A person wearing a hat&#10;&#10;Description automatically generated">
            <a:extLst>
              <a:ext uri="{FF2B5EF4-FFF2-40B4-BE49-F238E27FC236}">
                <a16:creationId xmlns="" xmlns:a16="http://schemas.microsoft.com/office/drawing/2014/main" id="{362273AB-36EF-4C6C-ABCE-CEC608AD770A}"/>
              </a:ext>
            </a:extLst>
          </p:cNvPr>
          <p:cNvPicPr>
            <a:picLocks noChangeAspect="1"/>
          </p:cNvPicPr>
          <p:nvPr/>
        </p:nvPicPr>
        <p:blipFill rotWithShape="1">
          <a:blip r:embed="rId2">
            <a:extLst>
              <a:ext uri="{28A0092B-C50C-407E-A947-70E740481C1C}">
                <a14:useLocalDpi xmlns:a14="http://schemas.microsoft.com/office/drawing/2010/main" val="0"/>
              </a:ext>
            </a:extLst>
          </a:blip>
          <a:srcRect t="4430" r="2" b="2"/>
          <a:stretch/>
        </p:blipFill>
        <p:spPr>
          <a:xfrm>
            <a:off x="6096000" y="10"/>
            <a:ext cx="627887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Tree>
    <p:extLst>
      <p:ext uri="{BB962C8B-B14F-4D97-AF65-F5344CB8AC3E}">
        <p14:creationId xmlns:p14="http://schemas.microsoft.com/office/powerpoint/2010/main" val="3909006643"/>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288000" y="3641525"/>
            <a:ext cx="2904025" cy="664646"/>
          </a:xfrm>
        </p:spPr>
        <p:txBody>
          <a:bodyPr>
            <a:normAutofit/>
          </a:bodyPr>
          <a:lstStyle/>
          <a:p>
            <a:pPr marL="0" indent="0" algn="ctr">
              <a:buNone/>
            </a:pPr>
            <a:r>
              <a:rPr lang="fr-FR" sz="2000" u="sng" dirty="0">
                <a:latin typeface="Microsoft New Tai Lue" panose="020B0502040204020203" pitchFamily="34" charset="0"/>
                <a:cs typeface="Microsoft New Tai Lue" panose="020B0502040204020203" pitchFamily="34" charset="0"/>
              </a:rPr>
              <a:t>Diagramme de cas d’utilisation</a:t>
            </a:r>
            <a:endParaRPr lang="fr-FR" u="sng" dirty="0">
              <a:latin typeface="Microsoft New Tai Lue" panose="020B0502040204020203" pitchFamily="34" charset="0"/>
              <a:cs typeface="Microsoft New Tai Lue" panose="020B0502040204020203" pitchFamily="34" charset="0"/>
            </a:endParaRPr>
          </a:p>
        </p:txBody>
      </p:sp>
      <p:cxnSp>
        <p:nvCxnSpPr>
          <p:cNvPr id="25" name="Straight Connector 48"/>
          <p:cNvCxnSpPr/>
          <p:nvPr/>
        </p:nvCxnSpPr>
        <p:spPr>
          <a:xfrm flipH="1">
            <a:off x="8341" y="660021"/>
            <a:ext cx="52759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49"/>
          <p:cNvCxnSpPr/>
          <p:nvPr/>
        </p:nvCxnSpPr>
        <p:spPr>
          <a:xfrm flipH="1">
            <a:off x="1833305" y="749217"/>
            <a:ext cx="1036703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Oval 43"/>
          <p:cNvSpPr/>
          <p:nvPr/>
        </p:nvSpPr>
        <p:spPr>
          <a:xfrm>
            <a:off x="2131365" y="166792"/>
            <a:ext cx="846725" cy="867624"/>
          </a:xfrm>
          <a:prstGeom prst="ellipse">
            <a:avLst/>
          </a:prstGeom>
          <a:solidFill>
            <a:srgbClr val="D4544A"/>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3</a:t>
            </a:r>
          </a:p>
        </p:txBody>
      </p:sp>
      <p:sp>
        <p:nvSpPr>
          <p:cNvPr id="29" name="Oval 71"/>
          <p:cNvSpPr/>
          <p:nvPr/>
        </p:nvSpPr>
        <p:spPr>
          <a:xfrm>
            <a:off x="1224623" y="66197"/>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30" name="Oval 71"/>
          <p:cNvSpPr/>
          <p:nvPr/>
        </p:nvSpPr>
        <p:spPr>
          <a:xfrm>
            <a:off x="288000" y="43200"/>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32" name="TextBox 31"/>
          <p:cNvSpPr txBox="1">
            <a:spLocks noChangeArrowheads="1"/>
          </p:cNvSpPr>
          <p:nvPr/>
        </p:nvSpPr>
        <p:spPr bwMode="auto">
          <a:xfrm>
            <a:off x="6028610" y="904952"/>
            <a:ext cx="41628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 L</a:t>
            </a:r>
            <a:r>
              <a:rPr lang="fr-FR"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 conception de la solution</a:t>
            </a:r>
            <a:endPar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endParaRPr>
          </a:p>
        </p:txBody>
      </p:sp>
      <p:pic>
        <p:nvPicPr>
          <p:cNvPr id="3" name="Picture 2">
            <a:extLst>
              <a:ext uri="{FF2B5EF4-FFF2-40B4-BE49-F238E27FC236}">
                <a16:creationId xmlns="" xmlns:a16="http://schemas.microsoft.com/office/drawing/2014/main" id="{C646D3C2-4A5A-6B41-A036-CA9DA8BAB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5717" y="1448969"/>
            <a:ext cx="7462212" cy="9319627"/>
          </a:xfrm>
          <a:prstGeom prst="rect">
            <a:avLst/>
          </a:prstGeom>
        </p:spPr>
      </p:pic>
      <p:sp>
        <p:nvSpPr>
          <p:cNvPr id="15" name="Oval 71">
            <a:extLst>
              <a:ext uri="{FF2B5EF4-FFF2-40B4-BE49-F238E27FC236}">
                <a16:creationId xmlns="" xmlns:a16="http://schemas.microsoft.com/office/drawing/2014/main" id="{8178898C-9B61-6A4C-8CC1-B19FADDAD466}"/>
              </a:ext>
            </a:extLst>
          </p:cNvPr>
          <p:cNvSpPr/>
          <p:nvPr/>
        </p:nvSpPr>
        <p:spPr>
          <a:xfrm>
            <a:off x="11299419" y="42277"/>
            <a:ext cx="621381" cy="600187"/>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sp>
        <p:nvSpPr>
          <p:cNvPr id="2" name="Rectangle 1">
            <a:extLst>
              <a:ext uri="{FF2B5EF4-FFF2-40B4-BE49-F238E27FC236}">
                <a16:creationId xmlns="" xmlns:a16="http://schemas.microsoft.com/office/drawing/2014/main" id="{C0CBE3B1-6368-4C4A-8CF2-D7681F98DE81}"/>
              </a:ext>
            </a:extLst>
          </p:cNvPr>
          <p:cNvSpPr/>
          <p:nvPr/>
        </p:nvSpPr>
        <p:spPr>
          <a:xfrm>
            <a:off x="2823668" y="4754831"/>
            <a:ext cx="1775011" cy="22914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E63BED37-AF7F-DF45-9098-E83660DD2755}"/>
              </a:ext>
            </a:extLst>
          </p:cNvPr>
          <p:cNvSpPr/>
          <p:nvPr/>
        </p:nvSpPr>
        <p:spPr>
          <a:xfrm>
            <a:off x="5060729" y="6108782"/>
            <a:ext cx="3886048" cy="22914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296096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4.375E-6 0.00231 L -0.71263 0.00717 " pathEditMode="relative" rAng="0" ptsTypes="AA">
                                      <p:cBhvr>
                                        <p:cTn id="6" dur="1250" fill="hold"/>
                                        <p:tgtEl>
                                          <p:spTgt spid="29"/>
                                        </p:tgtEl>
                                        <p:attrNameLst>
                                          <p:attrName>ppt_x</p:attrName>
                                          <p:attrName>ppt_y</p:attrName>
                                        </p:attrNameLst>
                                      </p:cBhvr>
                                      <p:rCtr x="-35638" y="231"/>
                                    </p:animMotion>
                                  </p:childTnLst>
                                </p:cTn>
                              </p:par>
                            </p:childTnLst>
                          </p:cTn>
                        </p:par>
                        <p:par>
                          <p:cTn id="7" fill="hold">
                            <p:stCondLst>
                              <p:cond delay="1250"/>
                            </p:stCondLst>
                            <p:childTnLst>
                              <p:par>
                                <p:cTn id="8" presetID="10" presetClass="exit" presetSubtype="0" fill="hold" grpId="1" nodeType="afterEffect">
                                  <p:stCondLst>
                                    <p:cond delay="0"/>
                                  </p:stCondLst>
                                  <p:childTnLst>
                                    <p:animEffect transition="out" filter="fade">
                                      <p:cBhvr>
                                        <p:cTn id="9" dur="500"/>
                                        <p:tgtEl>
                                          <p:spTgt spid="29"/>
                                        </p:tgtEl>
                                      </p:cBhvr>
                                    </p:animEffect>
                                    <p:set>
                                      <p:cBhvr>
                                        <p:cTn id="10" dur="1" fill="hold">
                                          <p:stCondLst>
                                            <p:cond delay="499"/>
                                          </p:stCondLst>
                                        </p:cTn>
                                        <p:tgtEl>
                                          <p:spTgt spid="29"/>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par>
                          <p:cTn id="14" fill="hold">
                            <p:stCondLst>
                              <p:cond delay="1750"/>
                            </p:stCondLst>
                            <p:childTnLst>
                              <p:par>
                                <p:cTn id="15" presetID="2" presetClass="entr" presetSubtype="8"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250" fill="hold"/>
                                        <p:tgtEl>
                                          <p:spTgt spid="32"/>
                                        </p:tgtEl>
                                        <p:attrNameLst>
                                          <p:attrName>ppt_x</p:attrName>
                                        </p:attrNameLst>
                                      </p:cBhvr>
                                      <p:tavLst>
                                        <p:tav tm="0">
                                          <p:val>
                                            <p:strVal val="0-#ppt_w/2"/>
                                          </p:val>
                                        </p:tav>
                                        <p:tav tm="100000">
                                          <p:val>
                                            <p:strVal val="#ppt_x"/>
                                          </p:val>
                                        </p:tav>
                                      </p:tavLst>
                                    </p:anim>
                                    <p:anim calcmode="lin" valueType="num">
                                      <p:cBhvr additive="base">
                                        <p:cTn id="18" dur="250" fill="hold"/>
                                        <p:tgtEl>
                                          <p:spTgt spid="32"/>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6" presetClass="emph" presetSubtype="0" repeatCount="2000" fill="hold" grpId="1" nodeType="afterEffect">
                                  <p:stCondLst>
                                    <p:cond delay="0"/>
                                  </p:stCondLst>
                                  <p:childTnLst>
                                    <p:animEffect transition="out" filter="fade">
                                      <p:cBhvr>
                                        <p:cTn id="21" dur="1000" tmFilter="0, 0; .2, .5; .8, .5; 1, 0"/>
                                        <p:tgtEl>
                                          <p:spTgt spid="32"/>
                                        </p:tgtEl>
                                      </p:cBhvr>
                                    </p:animEffect>
                                    <p:animScale>
                                      <p:cBhvr>
                                        <p:cTn id="22" dur="500" autoRev="1" fill="hold"/>
                                        <p:tgtEl>
                                          <p:spTgt spid="32"/>
                                        </p:tgtEl>
                                      </p:cBhvr>
                                      <p:by x="105000" y="105000"/>
                                    </p:animScale>
                                  </p:childTnLst>
                                </p:cTn>
                              </p:par>
                              <p:par>
                                <p:cTn id="23" presetID="1" presetClass="entr" presetSubtype="0" fill="hold" nodeType="withEffect">
                                  <p:stCondLst>
                                    <p:cond delay="500"/>
                                  </p:stCondLst>
                                  <p:childTnLst>
                                    <p:set>
                                      <p:cBhvr>
                                        <p:cTn id="2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29" grpId="1" animBg="1"/>
      <p:bldP spid="32" grpId="0"/>
      <p:bldP spid="3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288000" y="3641525"/>
            <a:ext cx="2904025" cy="664646"/>
          </a:xfrm>
        </p:spPr>
        <p:txBody>
          <a:bodyPr>
            <a:normAutofit/>
          </a:bodyPr>
          <a:lstStyle/>
          <a:p>
            <a:pPr marL="0" indent="0" algn="ctr">
              <a:buNone/>
            </a:pPr>
            <a:r>
              <a:rPr lang="fr-FR" sz="2000" u="sng" dirty="0">
                <a:latin typeface="Microsoft New Tai Lue" panose="020B0502040204020203" pitchFamily="34" charset="0"/>
                <a:cs typeface="Microsoft New Tai Lue" panose="020B0502040204020203" pitchFamily="34" charset="0"/>
              </a:rPr>
              <a:t>Diagramme de cas d’utilisation</a:t>
            </a:r>
            <a:endParaRPr lang="fr-FR" u="sng" dirty="0">
              <a:latin typeface="Microsoft New Tai Lue" panose="020B0502040204020203" pitchFamily="34" charset="0"/>
              <a:cs typeface="Microsoft New Tai Lue" panose="020B0502040204020203" pitchFamily="34" charset="0"/>
            </a:endParaRPr>
          </a:p>
        </p:txBody>
      </p:sp>
      <p:cxnSp>
        <p:nvCxnSpPr>
          <p:cNvPr id="25" name="Straight Connector 48"/>
          <p:cNvCxnSpPr/>
          <p:nvPr/>
        </p:nvCxnSpPr>
        <p:spPr>
          <a:xfrm flipH="1">
            <a:off x="8341" y="660021"/>
            <a:ext cx="52759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49"/>
          <p:cNvCxnSpPr/>
          <p:nvPr/>
        </p:nvCxnSpPr>
        <p:spPr>
          <a:xfrm flipH="1">
            <a:off x="1833305" y="749217"/>
            <a:ext cx="1036703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Oval 43"/>
          <p:cNvSpPr/>
          <p:nvPr/>
        </p:nvSpPr>
        <p:spPr>
          <a:xfrm>
            <a:off x="2131365" y="166792"/>
            <a:ext cx="846725" cy="867624"/>
          </a:xfrm>
          <a:prstGeom prst="ellipse">
            <a:avLst/>
          </a:prstGeom>
          <a:solidFill>
            <a:srgbClr val="D4544A"/>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3</a:t>
            </a:r>
          </a:p>
        </p:txBody>
      </p:sp>
      <p:sp>
        <p:nvSpPr>
          <p:cNvPr id="29" name="Oval 71"/>
          <p:cNvSpPr/>
          <p:nvPr/>
        </p:nvSpPr>
        <p:spPr>
          <a:xfrm>
            <a:off x="1224623" y="66197"/>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30" name="Oval 71"/>
          <p:cNvSpPr/>
          <p:nvPr/>
        </p:nvSpPr>
        <p:spPr>
          <a:xfrm>
            <a:off x="288000" y="43200"/>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32" name="TextBox 31"/>
          <p:cNvSpPr txBox="1">
            <a:spLocks noChangeArrowheads="1"/>
          </p:cNvSpPr>
          <p:nvPr/>
        </p:nvSpPr>
        <p:spPr bwMode="auto">
          <a:xfrm>
            <a:off x="6028610" y="904952"/>
            <a:ext cx="41628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 L</a:t>
            </a:r>
            <a:r>
              <a:rPr lang="fr-FR"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 conception de la solution</a:t>
            </a:r>
            <a:endPar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endParaRPr>
          </a:p>
        </p:txBody>
      </p:sp>
      <p:pic>
        <p:nvPicPr>
          <p:cNvPr id="3" name="Picture 2">
            <a:extLst>
              <a:ext uri="{FF2B5EF4-FFF2-40B4-BE49-F238E27FC236}">
                <a16:creationId xmlns="" xmlns:a16="http://schemas.microsoft.com/office/drawing/2014/main" id="{C646D3C2-4A5A-6B41-A036-CA9DA8BAB71D}"/>
              </a:ext>
            </a:extLst>
          </p:cNvPr>
          <p:cNvPicPr>
            <a:picLocks noChangeAspect="1"/>
          </p:cNvPicPr>
          <p:nvPr/>
        </p:nvPicPr>
        <p:blipFill rotWithShape="1">
          <a:blip r:embed="rId2">
            <a:extLst>
              <a:ext uri="{28A0092B-C50C-407E-A947-70E740481C1C}">
                <a14:useLocalDpi xmlns:a14="http://schemas.microsoft.com/office/drawing/2010/main" val="0"/>
              </a:ext>
            </a:extLst>
          </a:blip>
          <a:srcRect t="49679"/>
          <a:stretch/>
        </p:blipFill>
        <p:spPr>
          <a:xfrm>
            <a:off x="3572540" y="1649517"/>
            <a:ext cx="7965475" cy="5005956"/>
          </a:xfrm>
          <a:prstGeom prst="rect">
            <a:avLst/>
          </a:prstGeom>
        </p:spPr>
      </p:pic>
      <p:sp>
        <p:nvSpPr>
          <p:cNvPr id="15" name="Oval 71">
            <a:extLst>
              <a:ext uri="{FF2B5EF4-FFF2-40B4-BE49-F238E27FC236}">
                <a16:creationId xmlns="" xmlns:a16="http://schemas.microsoft.com/office/drawing/2014/main" id="{8178898C-9B61-6A4C-8CC1-B19FADDAD466}"/>
              </a:ext>
            </a:extLst>
          </p:cNvPr>
          <p:cNvSpPr/>
          <p:nvPr/>
        </p:nvSpPr>
        <p:spPr>
          <a:xfrm>
            <a:off x="11299419" y="42277"/>
            <a:ext cx="621381" cy="600187"/>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sp>
        <p:nvSpPr>
          <p:cNvPr id="11" name="Rectangle 10">
            <a:extLst>
              <a:ext uri="{FF2B5EF4-FFF2-40B4-BE49-F238E27FC236}">
                <a16:creationId xmlns="" xmlns:a16="http://schemas.microsoft.com/office/drawing/2014/main" id="{FFCD1741-1780-1840-9026-61AC4E02B1AF}"/>
              </a:ext>
            </a:extLst>
          </p:cNvPr>
          <p:cNvSpPr/>
          <p:nvPr/>
        </p:nvSpPr>
        <p:spPr>
          <a:xfrm>
            <a:off x="3163757" y="1105007"/>
            <a:ext cx="1775011" cy="1308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414286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4.375E-6 0.00231 L -0.71263 0.00717 " pathEditMode="relative" rAng="0" ptsTypes="AA">
                                      <p:cBhvr>
                                        <p:cTn id="6" dur="1250" fill="hold"/>
                                        <p:tgtEl>
                                          <p:spTgt spid="29"/>
                                        </p:tgtEl>
                                        <p:attrNameLst>
                                          <p:attrName>ppt_x</p:attrName>
                                          <p:attrName>ppt_y</p:attrName>
                                        </p:attrNameLst>
                                      </p:cBhvr>
                                      <p:rCtr x="-35638" y="231"/>
                                    </p:animMotion>
                                  </p:childTnLst>
                                </p:cTn>
                              </p:par>
                            </p:childTnLst>
                          </p:cTn>
                        </p:par>
                        <p:par>
                          <p:cTn id="7" fill="hold">
                            <p:stCondLst>
                              <p:cond delay="1250"/>
                            </p:stCondLst>
                            <p:childTnLst>
                              <p:par>
                                <p:cTn id="8" presetID="10" presetClass="exit" presetSubtype="0" fill="hold" grpId="1" nodeType="afterEffect">
                                  <p:stCondLst>
                                    <p:cond delay="0"/>
                                  </p:stCondLst>
                                  <p:childTnLst>
                                    <p:animEffect transition="out" filter="fade">
                                      <p:cBhvr>
                                        <p:cTn id="9" dur="500"/>
                                        <p:tgtEl>
                                          <p:spTgt spid="29"/>
                                        </p:tgtEl>
                                      </p:cBhvr>
                                    </p:animEffect>
                                    <p:set>
                                      <p:cBhvr>
                                        <p:cTn id="10" dur="1" fill="hold">
                                          <p:stCondLst>
                                            <p:cond delay="499"/>
                                          </p:stCondLst>
                                        </p:cTn>
                                        <p:tgtEl>
                                          <p:spTgt spid="29"/>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par>
                          <p:cTn id="14" fill="hold">
                            <p:stCondLst>
                              <p:cond delay="1750"/>
                            </p:stCondLst>
                            <p:childTnLst>
                              <p:par>
                                <p:cTn id="15" presetID="2" presetClass="entr" presetSubtype="8"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250" fill="hold"/>
                                        <p:tgtEl>
                                          <p:spTgt spid="32"/>
                                        </p:tgtEl>
                                        <p:attrNameLst>
                                          <p:attrName>ppt_x</p:attrName>
                                        </p:attrNameLst>
                                      </p:cBhvr>
                                      <p:tavLst>
                                        <p:tav tm="0">
                                          <p:val>
                                            <p:strVal val="0-#ppt_w/2"/>
                                          </p:val>
                                        </p:tav>
                                        <p:tav tm="100000">
                                          <p:val>
                                            <p:strVal val="#ppt_x"/>
                                          </p:val>
                                        </p:tav>
                                      </p:tavLst>
                                    </p:anim>
                                    <p:anim calcmode="lin" valueType="num">
                                      <p:cBhvr additive="base">
                                        <p:cTn id="18" dur="250" fill="hold"/>
                                        <p:tgtEl>
                                          <p:spTgt spid="32"/>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6" presetClass="emph" presetSubtype="0" repeatCount="2000" fill="hold" grpId="1" nodeType="afterEffect">
                                  <p:stCondLst>
                                    <p:cond delay="0"/>
                                  </p:stCondLst>
                                  <p:childTnLst>
                                    <p:animEffect transition="out" filter="fade">
                                      <p:cBhvr>
                                        <p:cTn id="21" dur="1000" tmFilter="0, 0; .2, .5; .8, .5; 1, 0"/>
                                        <p:tgtEl>
                                          <p:spTgt spid="32"/>
                                        </p:tgtEl>
                                      </p:cBhvr>
                                    </p:animEffect>
                                    <p:animScale>
                                      <p:cBhvr>
                                        <p:cTn id="22" dur="500" autoRev="1" fill="hold"/>
                                        <p:tgtEl>
                                          <p:spTgt spid="32"/>
                                        </p:tgtEl>
                                      </p:cBhvr>
                                      <p:by x="105000" y="105000"/>
                                    </p:animScale>
                                  </p:childTnLst>
                                </p:cTn>
                              </p:par>
                              <p:par>
                                <p:cTn id="23" presetID="1" presetClass="entr" presetSubtype="0" fill="hold" nodeType="withEffect">
                                  <p:stCondLst>
                                    <p:cond delay="500"/>
                                  </p:stCondLst>
                                  <p:childTnLst>
                                    <p:set>
                                      <p:cBhvr>
                                        <p:cTn id="2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29" grpId="1" animBg="1"/>
      <p:bldP spid="32" grpId="0"/>
      <p:bldP spid="32"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288000" y="3641525"/>
            <a:ext cx="2997411" cy="664646"/>
          </a:xfrm>
        </p:spPr>
        <p:txBody>
          <a:bodyPr>
            <a:normAutofit fontScale="62500" lnSpcReduction="20000"/>
          </a:bodyPr>
          <a:lstStyle/>
          <a:p>
            <a:pPr marL="0" indent="0" algn="ctr">
              <a:buNone/>
            </a:pPr>
            <a:r>
              <a:rPr lang="fr-FR" sz="2000" u="sng" dirty="0">
                <a:latin typeface="Microsoft New Tai Lue" panose="020B0502040204020203" pitchFamily="34" charset="0"/>
                <a:cs typeface="Microsoft New Tai Lue" panose="020B0502040204020203" pitchFamily="34" charset="0"/>
              </a:rPr>
              <a:t>Diagramme de séquence</a:t>
            </a:r>
          </a:p>
          <a:p>
            <a:pPr marL="0" indent="0" algn="ctr">
              <a:buNone/>
            </a:pPr>
            <a:r>
              <a:rPr lang="fr-FR" dirty="0"/>
              <a:t> « Déclencher cas </a:t>
            </a:r>
            <a:r>
              <a:rPr lang="fr-FR" dirty="0" err="1"/>
              <a:t>d;urgence</a:t>
            </a:r>
            <a:r>
              <a:rPr lang="fr-FR" dirty="0"/>
              <a:t> » </a:t>
            </a:r>
            <a:endParaRPr lang="fr-FR" u="sng" dirty="0">
              <a:latin typeface="Microsoft New Tai Lue" panose="020B0502040204020203" pitchFamily="34" charset="0"/>
              <a:cs typeface="Microsoft New Tai Lue" panose="020B0502040204020203" pitchFamily="34" charset="0"/>
            </a:endParaRPr>
          </a:p>
        </p:txBody>
      </p:sp>
      <p:cxnSp>
        <p:nvCxnSpPr>
          <p:cNvPr id="25" name="Straight Connector 48"/>
          <p:cNvCxnSpPr/>
          <p:nvPr/>
        </p:nvCxnSpPr>
        <p:spPr>
          <a:xfrm flipH="1">
            <a:off x="8341" y="660021"/>
            <a:ext cx="52759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49"/>
          <p:cNvCxnSpPr/>
          <p:nvPr/>
        </p:nvCxnSpPr>
        <p:spPr>
          <a:xfrm flipH="1">
            <a:off x="1833305" y="749217"/>
            <a:ext cx="1036703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Oval 43"/>
          <p:cNvSpPr/>
          <p:nvPr/>
        </p:nvSpPr>
        <p:spPr>
          <a:xfrm>
            <a:off x="2000572" y="253260"/>
            <a:ext cx="846725" cy="867624"/>
          </a:xfrm>
          <a:prstGeom prst="ellipse">
            <a:avLst/>
          </a:prstGeom>
          <a:solidFill>
            <a:srgbClr val="D4544A"/>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3</a:t>
            </a:r>
          </a:p>
        </p:txBody>
      </p:sp>
      <p:sp>
        <p:nvSpPr>
          <p:cNvPr id="30" name="Oval 71"/>
          <p:cNvSpPr/>
          <p:nvPr/>
        </p:nvSpPr>
        <p:spPr>
          <a:xfrm>
            <a:off x="288000" y="43200"/>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32" name="TextBox 31"/>
          <p:cNvSpPr txBox="1">
            <a:spLocks noChangeArrowheads="1"/>
          </p:cNvSpPr>
          <p:nvPr/>
        </p:nvSpPr>
        <p:spPr bwMode="auto">
          <a:xfrm>
            <a:off x="6028610" y="904952"/>
            <a:ext cx="41628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 L</a:t>
            </a:r>
            <a:r>
              <a:rPr lang="fr-FR"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 conception de la solution</a:t>
            </a:r>
            <a:endPar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endParaRPr>
          </a:p>
        </p:txBody>
      </p:sp>
      <p:sp>
        <p:nvSpPr>
          <p:cNvPr id="12" name="Oval 71">
            <a:extLst>
              <a:ext uri="{FF2B5EF4-FFF2-40B4-BE49-F238E27FC236}">
                <a16:creationId xmlns="" xmlns:a16="http://schemas.microsoft.com/office/drawing/2014/main" id="{BF012E72-510B-3B44-AB71-25696D5F9FE8}"/>
              </a:ext>
            </a:extLst>
          </p:cNvPr>
          <p:cNvSpPr/>
          <p:nvPr/>
        </p:nvSpPr>
        <p:spPr>
          <a:xfrm>
            <a:off x="11273020" y="74397"/>
            <a:ext cx="621381" cy="600187"/>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pic>
        <p:nvPicPr>
          <p:cNvPr id="14" name="image16.jpeg">
            <a:extLst>
              <a:ext uri="{FF2B5EF4-FFF2-40B4-BE49-F238E27FC236}">
                <a16:creationId xmlns="" xmlns:a16="http://schemas.microsoft.com/office/drawing/2014/main" id="{DAF1CBBB-AF6A-E747-BF97-649F2F2332B1}"/>
              </a:ext>
            </a:extLst>
          </p:cNvPr>
          <p:cNvPicPr/>
          <p:nvPr/>
        </p:nvPicPr>
        <p:blipFill>
          <a:blip r:embed="rId2">
            <a:extLst>
              <a:ext uri="{28A0092B-C50C-407E-A947-70E740481C1C}">
                <a14:useLocalDpi xmlns:a14="http://schemas.microsoft.com/office/drawing/2010/main" val="0"/>
              </a:ext>
            </a:extLst>
          </a:blip>
          <a:stretch>
            <a:fillRect/>
          </a:stretch>
        </p:blipFill>
        <p:spPr>
          <a:xfrm>
            <a:off x="3285411" y="1460795"/>
            <a:ext cx="7459698" cy="5284319"/>
          </a:xfrm>
          <a:prstGeom prst="rect">
            <a:avLst/>
          </a:prstGeom>
        </p:spPr>
      </p:pic>
      <p:sp>
        <p:nvSpPr>
          <p:cNvPr id="15" name="Oval 71">
            <a:extLst>
              <a:ext uri="{FF2B5EF4-FFF2-40B4-BE49-F238E27FC236}">
                <a16:creationId xmlns="" xmlns:a16="http://schemas.microsoft.com/office/drawing/2014/main" id="{5E913F13-1EE6-C543-9F65-BEC755091D93}"/>
              </a:ext>
            </a:extLst>
          </p:cNvPr>
          <p:cNvSpPr/>
          <p:nvPr/>
        </p:nvSpPr>
        <p:spPr>
          <a:xfrm>
            <a:off x="1213564" y="52594"/>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Tree>
    <p:extLst>
      <p:ext uri="{BB962C8B-B14F-4D97-AF65-F5344CB8AC3E}">
        <p14:creationId xmlns:p14="http://schemas.microsoft.com/office/powerpoint/2010/main" val="284801630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250" fill="hold"/>
                                        <p:tgtEl>
                                          <p:spTgt spid="32"/>
                                        </p:tgtEl>
                                        <p:attrNameLst>
                                          <p:attrName>ppt_x</p:attrName>
                                        </p:attrNameLst>
                                      </p:cBhvr>
                                      <p:tavLst>
                                        <p:tav tm="0">
                                          <p:val>
                                            <p:strVal val="0-#ppt_w/2"/>
                                          </p:val>
                                        </p:tav>
                                        <p:tav tm="100000">
                                          <p:val>
                                            <p:strVal val="#ppt_x"/>
                                          </p:val>
                                        </p:tav>
                                      </p:tavLst>
                                    </p:anim>
                                    <p:anim calcmode="lin" valueType="num">
                                      <p:cBhvr additive="base">
                                        <p:cTn id="12" dur="250" fill="hold"/>
                                        <p:tgtEl>
                                          <p:spTgt spid="32"/>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26" presetClass="emph" presetSubtype="0" repeatCount="2000" fill="hold" grpId="1" nodeType="afterEffect">
                                  <p:stCondLst>
                                    <p:cond delay="0"/>
                                  </p:stCondLst>
                                  <p:childTnLst>
                                    <p:animEffect transition="out" filter="fade">
                                      <p:cBhvr>
                                        <p:cTn id="15" dur="1000" tmFilter="0, 0; .2, .5; .8, .5; 1, 0"/>
                                        <p:tgtEl>
                                          <p:spTgt spid="32"/>
                                        </p:tgtEl>
                                      </p:cBhvr>
                                    </p:animEffect>
                                    <p:animScale>
                                      <p:cBhvr>
                                        <p:cTn id="16" dur="500" autoRev="1" fill="hold"/>
                                        <p:tgtEl>
                                          <p:spTgt spid="32"/>
                                        </p:tgtEl>
                                      </p:cBhvr>
                                      <p:by x="105000" y="105000"/>
                                    </p:animScale>
                                  </p:childTnLst>
                                </p:cTn>
                              </p:par>
                              <p:par>
                                <p:cTn id="17" presetID="1" presetClass="entr" presetSubtype="0" fill="hold" nodeType="withEffect">
                                  <p:stCondLst>
                                    <p:cond delay="50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13">
                                            <p:txEl>
                                              <p:pRg st="1" end="1"/>
                                            </p:txEl>
                                          </p:spTgt>
                                        </p:tgtEl>
                                        <p:attrNameLst>
                                          <p:attrName>style.visibility</p:attrName>
                                        </p:attrNameLst>
                                      </p:cBhvr>
                                      <p:to>
                                        <p:strVal val="visible"/>
                                      </p:to>
                                    </p:set>
                                  </p:childTnLst>
                                </p:cTn>
                              </p:par>
                            </p:childTnLst>
                          </p:cTn>
                        </p:par>
                        <p:par>
                          <p:cTn id="21" fill="hold">
                            <p:stCondLst>
                              <p:cond delay="2750"/>
                            </p:stCondLst>
                            <p:childTnLst>
                              <p:par>
                                <p:cTn id="22" presetID="35" presetClass="path" presetSubtype="0" accel="50000" decel="50000" fill="hold" grpId="0" nodeType="afterEffect">
                                  <p:stCondLst>
                                    <p:cond delay="0"/>
                                  </p:stCondLst>
                                  <p:childTnLst>
                                    <p:animMotion origin="layout" path="M 4.375E-6 0.00231 L -0.71263 0.00717 " pathEditMode="relative" rAng="0" ptsTypes="AA">
                                      <p:cBhvr>
                                        <p:cTn id="23" dur="1250" fill="hold"/>
                                        <p:tgtEl>
                                          <p:spTgt spid="15"/>
                                        </p:tgtEl>
                                        <p:attrNameLst>
                                          <p:attrName>ppt_x</p:attrName>
                                          <p:attrName>ppt_y</p:attrName>
                                        </p:attrNameLst>
                                      </p:cBhvr>
                                      <p:rCtr x="-35638" y="231"/>
                                    </p:animMotion>
                                  </p:childTnLst>
                                </p:cTn>
                              </p:par>
                            </p:childTnLst>
                          </p:cTn>
                        </p:par>
                        <p:par>
                          <p:cTn id="24" fill="hold">
                            <p:stCondLst>
                              <p:cond delay="4000"/>
                            </p:stCondLst>
                            <p:childTnLst>
                              <p:par>
                                <p:cTn id="25" presetID="10" presetClass="exit" presetSubtype="0" fill="hold" grpId="1" nodeType="after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p:bldP spid="32" grpId="1"/>
      <p:bldP spid="15" grpId="0" animBg="1"/>
      <p:bldP spid="1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88764" y="3637640"/>
            <a:ext cx="2997411" cy="664646"/>
          </a:xfrm>
        </p:spPr>
        <p:txBody>
          <a:bodyPr>
            <a:normAutofit/>
          </a:bodyPr>
          <a:lstStyle/>
          <a:p>
            <a:pPr marL="0" indent="0" algn="ctr">
              <a:buNone/>
            </a:pPr>
            <a:r>
              <a:rPr lang="fr-FR" sz="2000" u="sng" dirty="0">
                <a:latin typeface="Microsoft New Tai Lue" panose="020B0502040204020203" pitchFamily="34" charset="0"/>
                <a:cs typeface="Microsoft New Tai Lue" panose="020B0502040204020203" pitchFamily="34" charset="0"/>
              </a:rPr>
              <a:t>Diagramme de classe </a:t>
            </a:r>
            <a:endParaRPr lang="fr-FR" u="sng" dirty="0">
              <a:latin typeface="Microsoft New Tai Lue" panose="020B0502040204020203" pitchFamily="34" charset="0"/>
              <a:cs typeface="Microsoft New Tai Lue" panose="020B0502040204020203" pitchFamily="34" charset="0"/>
            </a:endParaRPr>
          </a:p>
        </p:txBody>
      </p:sp>
      <p:cxnSp>
        <p:nvCxnSpPr>
          <p:cNvPr id="25" name="Straight Connector 48"/>
          <p:cNvCxnSpPr/>
          <p:nvPr/>
        </p:nvCxnSpPr>
        <p:spPr>
          <a:xfrm flipH="1">
            <a:off x="8341" y="660021"/>
            <a:ext cx="52759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49"/>
          <p:cNvCxnSpPr/>
          <p:nvPr/>
        </p:nvCxnSpPr>
        <p:spPr>
          <a:xfrm flipH="1">
            <a:off x="1833305" y="749217"/>
            <a:ext cx="1036703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Oval 43"/>
          <p:cNvSpPr/>
          <p:nvPr/>
        </p:nvSpPr>
        <p:spPr>
          <a:xfrm>
            <a:off x="1949998" y="212665"/>
            <a:ext cx="846725" cy="867624"/>
          </a:xfrm>
          <a:prstGeom prst="ellipse">
            <a:avLst/>
          </a:prstGeom>
          <a:solidFill>
            <a:srgbClr val="D4544A"/>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3</a:t>
            </a:r>
          </a:p>
        </p:txBody>
      </p:sp>
      <p:sp>
        <p:nvSpPr>
          <p:cNvPr id="30" name="Oval 71"/>
          <p:cNvSpPr/>
          <p:nvPr/>
        </p:nvSpPr>
        <p:spPr>
          <a:xfrm>
            <a:off x="288000" y="43200"/>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32" name="TextBox 31"/>
          <p:cNvSpPr txBox="1">
            <a:spLocks noChangeArrowheads="1"/>
          </p:cNvSpPr>
          <p:nvPr/>
        </p:nvSpPr>
        <p:spPr bwMode="auto">
          <a:xfrm>
            <a:off x="6028610" y="904952"/>
            <a:ext cx="41628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 L</a:t>
            </a:r>
            <a:r>
              <a:rPr lang="fr-FR"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 conception de la solution</a:t>
            </a:r>
            <a:endPar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endParaRPr>
          </a:p>
        </p:txBody>
      </p:sp>
      <p:pic>
        <p:nvPicPr>
          <p:cNvPr id="3" name="Picture 2">
            <a:extLst>
              <a:ext uri="{FF2B5EF4-FFF2-40B4-BE49-F238E27FC236}">
                <a16:creationId xmlns="" xmlns:a16="http://schemas.microsoft.com/office/drawing/2014/main" id="{88BB06F9-29C8-3946-BAA3-A29756651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9640" y="2176632"/>
            <a:ext cx="7699127" cy="3470176"/>
          </a:xfrm>
          <a:prstGeom prst="rect">
            <a:avLst/>
          </a:prstGeom>
        </p:spPr>
      </p:pic>
      <p:sp>
        <p:nvSpPr>
          <p:cNvPr id="15" name="Oval 71">
            <a:extLst>
              <a:ext uri="{FF2B5EF4-FFF2-40B4-BE49-F238E27FC236}">
                <a16:creationId xmlns="" xmlns:a16="http://schemas.microsoft.com/office/drawing/2014/main" id="{E4B038D5-5772-B04E-A181-323101E8D5B5}"/>
              </a:ext>
            </a:extLst>
          </p:cNvPr>
          <p:cNvSpPr/>
          <p:nvPr/>
        </p:nvSpPr>
        <p:spPr>
          <a:xfrm>
            <a:off x="11299419" y="46290"/>
            <a:ext cx="621381" cy="600187"/>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sp>
        <p:nvSpPr>
          <p:cNvPr id="14" name="Oval 71">
            <a:extLst>
              <a:ext uri="{FF2B5EF4-FFF2-40B4-BE49-F238E27FC236}">
                <a16:creationId xmlns="" xmlns:a16="http://schemas.microsoft.com/office/drawing/2014/main" id="{BF9C7597-3471-4946-932E-B7DACD8518B3}"/>
              </a:ext>
            </a:extLst>
          </p:cNvPr>
          <p:cNvSpPr/>
          <p:nvPr/>
        </p:nvSpPr>
        <p:spPr>
          <a:xfrm>
            <a:off x="1161932" y="52653"/>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16" name="TextBox 20">
            <a:extLst>
              <a:ext uri="{FF2B5EF4-FFF2-40B4-BE49-F238E27FC236}">
                <a16:creationId xmlns="" xmlns:a16="http://schemas.microsoft.com/office/drawing/2014/main" id="{4BD83BF2-5AB3-3542-BBBC-5635F413621F}"/>
              </a:ext>
            </a:extLst>
          </p:cNvPr>
          <p:cNvSpPr txBox="1">
            <a:spLocks noChangeArrowheads="1"/>
          </p:cNvSpPr>
          <p:nvPr/>
        </p:nvSpPr>
        <p:spPr bwMode="auto">
          <a:xfrm>
            <a:off x="3449063" y="112184"/>
            <a:ext cx="660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r>
              <a:rPr lang="fr-FR" sz="2800" b="1" dirty="0">
                <a:solidFill>
                  <a:schemeClr val="bg2">
                    <a:lumMod val="25000"/>
                  </a:schemeClr>
                </a:solidFill>
                <a:latin typeface="Century Gothic" panose="020B0502020202020204" pitchFamily="34" charset="0"/>
              </a:rPr>
              <a:t>Réalisation et développement</a:t>
            </a:r>
          </a:p>
        </p:txBody>
      </p:sp>
    </p:spTree>
    <p:extLst>
      <p:ext uri="{BB962C8B-B14F-4D97-AF65-F5344CB8AC3E}">
        <p14:creationId xmlns:p14="http://schemas.microsoft.com/office/powerpoint/2010/main" val="6247212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250" fill="hold"/>
                                        <p:tgtEl>
                                          <p:spTgt spid="32"/>
                                        </p:tgtEl>
                                        <p:attrNameLst>
                                          <p:attrName>ppt_x</p:attrName>
                                        </p:attrNameLst>
                                      </p:cBhvr>
                                      <p:tavLst>
                                        <p:tav tm="0">
                                          <p:val>
                                            <p:strVal val="0-#ppt_w/2"/>
                                          </p:val>
                                        </p:tav>
                                        <p:tav tm="100000">
                                          <p:val>
                                            <p:strVal val="#ppt_x"/>
                                          </p:val>
                                        </p:tav>
                                      </p:tavLst>
                                    </p:anim>
                                    <p:anim calcmode="lin" valueType="num">
                                      <p:cBhvr additive="base">
                                        <p:cTn id="12" dur="250" fill="hold"/>
                                        <p:tgtEl>
                                          <p:spTgt spid="32"/>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26" presetClass="emph" presetSubtype="0" repeatCount="2000" fill="hold" grpId="1" nodeType="afterEffect">
                                  <p:stCondLst>
                                    <p:cond delay="0"/>
                                  </p:stCondLst>
                                  <p:childTnLst>
                                    <p:animEffect transition="out" filter="fade">
                                      <p:cBhvr>
                                        <p:cTn id="15" dur="1000" tmFilter="0, 0; .2, .5; .8, .5; 1, 0"/>
                                        <p:tgtEl>
                                          <p:spTgt spid="32"/>
                                        </p:tgtEl>
                                      </p:cBhvr>
                                    </p:animEffect>
                                    <p:animScale>
                                      <p:cBhvr>
                                        <p:cTn id="16" dur="500" autoRev="1" fill="hold"/>
                                        <p:tgtEl>
                                          <p:spTgt spid="32"/>
                                        </p:tgtEl>
                                      </p:cBhvr>
                                      <p:by x="105000" y="105000"/>
                                    </p:animScale>
                                  </p:childTnLst>
                                </p:cTn>
                              </p:par>
                              <p:par>
                                <p:cTn id="17" presetID="1" presetClass="entr" presetSubtype="0" fill="hold" nodeType="withEffect">
                                  <p:stCondLst>
                                    <p:cond delay="50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par>
                          <p:cTn id="19" fill="hold">
                            <p:stCondLst>
                              <p:cond delay="2750"/>
                            </p:stCondLst>
                            <p:childTnLst>
                              <p:par>
                                <p:cTn id="20" presetID="2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Vertic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p:bldP spid="32" grpId="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 xmlns:a16="http://schemas.microsoft.com/office/drawing/2014/main" id="{2F0E761F-74FB-41E5-9DEE-A7F51E66E4F0}"/>
              </a:ext>
            </a:extLst>
          </p:cNvPr>
          <p:cNvSpPr>
            <a:spLocks noGrp="1"/>
          </p:cNvSpPr>
          <p:nvPr>
            <p:ph type="sldNum" sz="quarter" idx="12"/>
          </p:nvPr>
        </p:nvSpPr>
        <p:spPr/>
        <p:txBody>
          <a:bodyPr/>
          <a:lstStyle/>
          <a:p>
            <a:fld id="{9893BDF0-4B22-4A42-96E4-F62199CB00A9}" type="slidenum">
              <a:rPr lang="fr-FR" smtClean="0"/>
              <a:t>24</a:t>
            </a:fld>
            <a:endParaRPr lang="fr-FR" dirty="0"/>
          </a:p>
        </p:txBody>
      </p:sp>
      <p:sp>
        <p:nvSpPr>
          <p:cNvPr id="6" name="Espace réservé du pied de page 6"/>
          <p:cNvSpPr>
            <a:spLocks noGrp="1"/>
          </p:cNvSpPr>
          <p:nvPr/>
        </p:nvSpPr>
        <p:spPr>
          <a:xfrm>
            <a:off x="5380091" y="6394159"/>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dirty="0">
                <a:latin typeface="Century Gothic" panose="020B0502020202020204" pitchFamily="34" charset="0"/>
              </a:rPr>
              <a:t>Projet1</a:t>
            </a:r>
          </a:p>
        </p:txBody>
      </p:sp>
      <p:sp>
        <p:nvSpPr>
          <p:cNvPr id="7" name="Espace réservé de la date 5"/>
          <p:cNvSpPr>
            <a:spLocks noGrp="1"/>
          </p:cNvSpPr>
          <p:nvPr/>
        </p:nvSpPr>
        <p:spPr>
          <a:xfrm>
            <a:off x="3285410" y="6394159"/>
            <a:ext cx="27432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b="1" dirty="0">
              <a:latin typeface="Century Gothic" panose="020B0502020202020204" pitchFamily="34" charset="0"/>
            </a:endParaRPr>
          </a:p>
        </p:txBody>
      </p:sp>
      <p:pic>
        <p:nvPicPr>
          <p:cNvPr id="8" name="Image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0596" y="6428612"/>
            <a:ext cx="327090" cy="330672"/>
          </a:xfrm>
          <a:prstGeom prst="rect">
            <a:avLst/>
          </a:prstGeom>
        </p:spPr>
      </p:pic>
      <p:cxnSp>
        <p:nvCxnSpPr>
          <p:cNvPr id="15" name="Straight Connector 48"/>
          <p:cNvCxnSpPr>
            <a:cxnSpLocks/>
          </p:cNvCxnSpPr>
          <p:nvPr/>
        </p:nvCxnSpPr>
        <p:spPr>
          <a:xfrm flipH="1" flipV="1">
            <a:off x="-1283" y="679272"/>
            <a:ext cx="1358445" cy="1161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49"/>
          <p:cNvCxnSpPr>
            <a:cxnSpLocks/>
          </p:cNvCxnSpPr>
          <p:nvPr/>
        </p:nvCxnSpPr>
        <p:spPr>
          <a:xfrm flipH="1">
            <a:off x="2823088" y="749217"/>
            <a:ext cx="9377254"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20"/>
          <p:cNvSpPr txBox="1">
            <a:spLocks noChangeArrowheads="1"/>
          </p:cNvSpPr>
          <p:nvPr/>
        </p:nvSpPr>
        <p:spPr bwMode="auto">
          <a:xfrm>
            <a:off x="3449063" y="112184"/>
            <a:ext cx="660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r>
              <a:rPr lang="fr-FR" sz="2800" b="1" dirty="0">
                <a:solidFill>
                  <a:schemeClr val="bg2">
                    <a:lumMod val="25000"/>
                  </a:schemeClr>
                </a:solidFill>
                <a:latin typeface="Century Gothic" panose="020B0502020202020204" pitchFamily="34" charset="0"/>
              </a:rPr>
              <a:t>Réalisation et développement</a:t>
            </a:r>
          </a:p>
        </p:txBody>
      </p:sp>
      <p:sp>
        <p:nvSpPr>
          <p:cNvPr id="19" name="Oval 71"/>
          <p:cNvSpPr/>
          <p:nvPr/>
        </p:nvSpPr>
        <p:spPr>
          <a:xfrm>
            <a:off x="11359289" y="97059"/>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sp>
        <p:nvSpPr>
          <p:cNvPr id="20" name="Oval 71"/>
          <p:cNvSpPr/>
          <p:nvPr/>
        </p:nvSpPr>
        <p:spPr>
          <a:xfrm>
            <a:off x="288000" y="43200"/>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23" name="Oval 71">
            <a:extLst>
              <a:ext uri="{FF2B5EF4-FFF2-40B4-BE49-F238E27FC236}">
                <a16:creationId xmlns="" xmlns:a16="http://schemas.microsoft.com/office/drawing/2014/main" id="{F8F0F937-46C6-4A9F-B3E5-B5E5F557A8C2}"/>
              </a:ext>
            </a:extLst>
          </p:cNvPr>
          <p:cNvSpPr/>
          <p:nvPr/>
        </p:nvSpPr>
        <p:spPr>
          <a:xfrm>
            <a:off x="1184835" y="60307"/>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25" name="TextBox 25">
            <a:extLst>
              <a:ext uri="{FF2B5EF4-FFF2-40B4-BE49-F238E27FC236}">
                <a16:creationId xmlns="" xmlns:a16="http://schemas.microsoft.com/office/drawing/2014/main" id="{0AE7F9B8-D09B-454B-AEE9-270820D79AD4}"/>
              </a:ext>
            </a:extLst>
          </p:cNvPr>
          <p:cNvSpPr txBox="1">
            <a:spLocks noChangeArrowheads="1"/>
          </p:cNvSpPr>
          <p:nvPr/>
        </p:nvSpPr>
        <p:spPr bwMode="auto">
          <a:xfrm>
            <a:off x="6683131" y="909527"/>
            <a:ext cx="41628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t>
            </a:r>
            <a:r>
              <a:rPr lang="en-US" sz="2000" b="1" cap="small" dirty="0">
                <a:solidFill>
                  <a:srgbClr val="009999"/>
                </a:solidFill>
                <a:latin typeface="Microsoft New Tai Lue" panose="020B0502040204020203" pitchFamily="34" charset="0"/>
                <a:ea typeface="Verdana" panose="020B0604030504040204" pitchFamily="34" charset="0"/>
                <a:cs typeface="Microsoft New Tai Lue" panose="020B0502040204020203" pitchFamily="34" charset="0"/>
              </a:rPr>
              <a:t> </a:t>
            </a: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L</a:t>
            </a:r>
            <a:r>
              <a:rPr lang="fr-FR"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 </a:t>
            </a:r>
            <a:r>
              <a:rPr lang="fr-FR" sz="2000" b="1" cap="small" dirty="0" err="1">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realisation</a:t>
            </a:r>
            <a:r>
              <a:rPr lang="fr-FR"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 de la solution </a:t>
            </a:r>
            <a:endPar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endParaRPr>
          </a:p>
        </p:txBody>
      </p:sp>
      <p:sp>
        <p:nvSpPr>
          <p:cNvPr id="21" name="Oval 43">
            <a:extLst>
              <a:ext uri="{FF2B5EF4-FFF2-40B4-BE49-F238E27FC236}">
                <a16:creationId xmlns="" xmlns:a16="http://schemas.microsoft.com/office/drawing/2014/main" id="{2D24DC81-EAB8-F443-9FEF-5C2D732AA413}"/>
              </a:ext>
            </a:extLst>
          </p:cNvPr>
          <p:cNvSpPr/>
          <p:nvPr/>
        </p:nvSpPr>
        <p:spPr>
          <a:xfrm>
            <a:off x="1945596" y="188954"/>
            <a:ext cx="846725" cy="867624"/>
          </a:xfrm>
          <a:prstGeom prst="ellipse">
            <a:avLst/>
          </a:prstGeom>
          <a:solidFill>
            <a:srgbClr val="D4544A"/>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3</a:t>
            </a:r>
          </a:p>
        </p:txBody>
      </p:sp>
      <p:pic>
        <p:nvPicPr>
          <p:cNvPr id="3" name="Picture 2">
            <a:extLst>
              <a:ext uri="{FF2B5EF4-FFF2-40B4-BE49-F238E27FC236}">
                <a16:creationId xmlns="" xmlns:a16="http://schemas.microsoft.com/office/drawing/2014/main" id="{94A30F9E-458A-DC43-8EB4-E65E58E63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165" y="606163"/>
            <a:ext cx="11007165" cy="6191530"/>
          </a:xfrm>
          <a:prstGeom prst="rect">
            <a:avLst/>
          </a:prstGeom>
        </p:spPr>
      </p:pic>
    </p:spTree>
    <p:extLst>
      <p:ext uri="{BB962C8B-B14F-4D97-AF65-F5344CB8AC3E}">
        <p14:creationId xmlns:p14="http://schemas.microsoft.com/office/powerpoint/2010/main" val="352077804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6.25E-7 2.59259E-6 L -0.76081 2.59259E-6 " pathEditMode="relative" rAng="0" ptsTypes="AA">
                                      <p:cBhvr>
                                        <p:cTn id="6" dur="1000" fill="hold"/>
                                        <p:tgtEl>
                                          <p:spTgt spid="19"/>
                                        </p:tgtEl>
                                        <p:attrNameLst>
                                          <p:attrName>ppt_x</p:attrName>
                                          <p:attrName>ppt_y</p:attrName>
                                        </p:attrNameLst>
                                      </p:cBhvr>
                                      <p:rCtr x="-38047" y="0"/>
                                    </p:animMotion>
                                  </p:childTnLst>
                                </p:cTn>
                              </p:par>
                            </p:childTnLst>
                          </p:cTn>
                        </p:par>
                        <p:par>
                          <p:cTn id="7" fill="hold">
                            <p:stCondLst>
                              <p:cond delay="1000"/>
                            </p:stCondLst>
                            <p:childTnLst>
                              <p:par>
                                <p:cTn id="8" presetID="10" presetClass="exit" presetSubtype="0" fill="hold" grpId="1" nodeType="after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par>
                          <p:cTn id="15" fill="hold">
                            <p:stCondLst>
                              <p:cond delay="2000"/>
                            </p:stCondLst>
                            <p:childTnLst>
                              <p:par>
                                <p:cTn id="16" presetID="2" presetClass="entr" presetSubtype="8"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250" fill="hold"/>
                                        <p:tgtEl>
                                          <p:spTgt spid="25"/>
                                        </p:tgtEl>
                                        <p:attrNameLst>
                                          <p:attrName>ppt_x</p:attrName>
                                        </p:attrNameLst>
                                      </p:cBhvr>
                                      <p:tavLst>
                                        <p:tav tm="0">
                                          <p:val>
                                            <p:strVal val="0-#ppt_w/2"/>
                                          </p:val>
                                        </p:tav>
                                        <p:tav tm="100000">
                                          <p:val>
                                            <p:strVal val="#ppt_x"/>
                                          </p:val>
                                        </p:tav>
                                      </p:tavLst>
                                    </p:anim>
                                    <p:anim calcmode="lin" valueType="num">
                                      <p:cBhvr additive="base">
                                        <p:cTn id="19" dur="250" fill="hold"/>
                                        <p:tgtEl>
                                          <p:spTgt spid="25"/>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Vertic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19" grpId="1" animBg="1"/>
      <p:bldP spid="25" grpId="0"/>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 xmlns:a16="http://schemas.microsoft.com/office/drawing/2014/main" id="{2F0E761F-74FB-41E5-9DEE-A7F51E66E4F0}"/>
              </a:ext>
            </a:extLst>
          </p:cNvPr>
          <p:cNvSpPr>
            <a:spLocks noGrp="1"/>
          </p:cNvSpPr>
          <p:nvPr>
            <p:ph type="sldNum" sz="quarter" idx="12"/>
          </p:nvPr>
        </p:nvSpPr>
        <p:spPr/>
        <p:txBody>
          <a:bodyPr/>
          <a:lstStyle/>
          <a:p>
            <a:fld id="{9893BDF0-4B22-4A42-96E4-F62199CB00A9}" type="slidenum">
              <a:rPr lang="fr-FR" smtClean="0"/>
              <a:t>25</a:t>
            </a:fld>
            <a:endParaRPr lang="fr-FR" dirty="0"/>
          </a:p>
        </p:txBody>
      </p:sp>
      <p:sp>
        <p:nvSpPr>
          <p:cNvPr id="6" name="Espace réservé du pied de page 6"/>
          <p:cNvSpPr>
            <a:spLocks noGrp="1"/>
          </p:cNvSpPr>
          <p:nvPr/>
        </p:nvSpPr>
        <p:spPr>
          <a:xfrm>
            <a:off x="5380091" y="6394159"/>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dirty="0">
                <a:latin typeface="Century Gothic" panose="020B0502020202020204" pitchFamily="34" charset="0"/>
              </a:rPr>
              <a:t>Projet1</a:t>
            </a:r>
          </a:p>
        </p:txBody>
      </p:sp>
      <p:sp>
        <p:nvSpPr>
          <p:cNvPr id="7" name="Espace réservé de la date 5"/>
          <p:cNvSpPr>
            <a:spLocks noGrp="1"/>
          </p:cNvSpPr>
          <p:nvPr/>
        </p:nvSpPr>
        <p:spPr>
          <a:xfrm>
            <a:off x="3285410" y="6394159"/>
            <a:ext cx="27432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b="1" dirty="0">
              <a:latin typeface="Century Gothic" panose="020B0502020202020204" pitchFamily="34" charset="0"/>
            </a:endParaRPr>
          </a:p>
        </p:txBody>
      </p:sp>
      <p:pic>
        <p:nvPicPr>
          <p:cNvPr id="8" name="Image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0596" y="6428612"/>
            <a:ext cx="327090" cy="330672"/>
          </a:xfrm>
          <a:prstGeom prst="rect">
            <a:avLst/>
          </a:prstGeom>
        </p:spPr>
      </p:pic>
      <p:cxnSp>
        <p:nvCxnSpPr>
          <p:cNvPr id="15" name="Straight Connector 48"/>
          <p:cNvCxnSpPr>
            <a:cxnSpLocks/>
          </p:cNvCxnSpPr>
          <p:nvPr/>
        </p:nvCxnSpPr>
        <p:spPr>
          <a:xfrm flipH="1" flipV="1">
            <a:off x="-1283" y="679272"/>
            <a:ext cx="1358445" cy="1161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49"/>
          <p:cNvCxnSpPr>
            <a:cxnSpLocks/>
          </p:cNvCxnSpPr>
          <p:nvPr/>
        </p:nvCxnSpPr>
        <p:spPr>
          <a:xfrm flipH="1">
            <a:off x="2823088" y="749217"/>
            <a:ext cx="9377254"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20"/>
          <p:cNvSpPr txBox="1">
            <a:spLocks noChangeArrowheads="1"/>
          </p:cNvSpPr>
          <p:nvPr/>
        </p:nvSpPr>
        <p:spPr bwMode="auto">
          <a:xfrm>
            <a:off x="3449063" y="112184"/>
            <a:ext cx="660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r>
              <a:rPr lang="fr-FR" sz="2800" b="1" dirty="0">
                <a:solidFill>
                  <a:schemeClr val="bg2">
                    <a:lumMod val="25000"/>
                  </a:schemeClr>
                </a:solidFill>
                <a:latin typeface="Century Gothic" panose="020B0502020202020204" pitchFamily="34" charset="0"/>
              </a:rPr>
              <a:t>Réalisation et développement</a:t>
            </a:r>
          </a:p>
        </p:txBody>
      </p:sp>
      <p:sp>
        <p:nvSpPr>
          <p:cNvPr id="19" name="Oval 71"/>
          <p:cNvSpPr/>
          <p:nvPr/>
        </p:nvSpPr>
        <p:spPr>
          <a:xfrm>
            <a:off x="11359289" y="97059"/>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sp>
        <p:nvSpPr>
          <p:cNvPr id="20" name="Oval 71"/>
          <p:cNvSpPr/>
          <p:nvPr/>
        </p:nvSpPr>
        <p:spPr>
          <a:xfrm>
            <a:off x="288000" y="43200"/>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23" name="Oval 71">
            <a:extLst>
              <a:ext uri="{FF2B5EF4-FFF2-40B4-BE49-F238E27FC236}">
                <a16:creationId xmlns="" xmlns:a16="http://schemas.microsoft.com/office/drawing/2014/main" id="{F8F0F937-46C6-4A9F-B3E5-B5E5F557A8C2}"/>
              </a:ext>
            </a:extLst>
          </p:cNvPr>
          <p:cNvSpPr/>
          <p:nvPr/>
        </p:nvSpPr>
        <p:spPr>
          <a:xfrm>
            <a:off x="1184835" y="60307"/>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25" name="TextBox 25">
            <a:extLst>
              <a:ext uri="{FF2B5EF4-FFF2-40B4-BE49-F238E27FC236}">
                <a16:creationId xmlns="" xmlns:a16="http://schemas.microsoft.com/office/drawing/2014/main" id="{0AE7F9B8-D09B-454B-AEE9-270820D79AD4}"/>
              </a:ext>
            </a:extLst>
          </p:cNvPr>
          <p:cNvSpPr txBox="1">
            <a:spLocks noChangeArrowheads="1"/>
          </p:cNvSpPr>
          <p:nvPr/>
        </p:nvSpPr>
        <p:spPr bwMode="auto">
          <a:xfrm>
            <a:off x="6683131" y="909527"/>
            <a:ext cx="41628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t>
            </a:r>
            <a:r>
              <a:rPr lang="en-US" sz="2000" b="1" cap="small" dirty="0">
                <a:solidFill>
                  <a:srgbClr val="009999"/>
                </a:solidFill>
                <a:latin typeface="Microsoft New Tai Lue" panose="020B0502040204020203" pitchFamily="34" charset="0"/>
                <a:ea typeface="Verdana" panose="020B0604030504040204" pitchFamily="34" charset="0"/>
                <a:cs typeface="Microsoft New Tai Lue" panose="020B0502040204020203" pitchFamily="34" charset="0"/>
              </a:rPr>
              <a:t> </a:t>
            </a: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L</a:t>
            </a:r>
            <a:r>
              <a:rPr lang="fr-FR"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 </a:t>
            </a:r>
            <a:r>
              <a:rPr lang="fr-FR" sz="2000" b="1" cap="small" dirty="0" err="1">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realisation</a:t>
            </a:r>
            <a:endPar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endParaRPr>
          </a:p>
        </p:txBody>
      </p:sp>
      <p:sp>
        <p:nvSpPr>
          <p:cNvPr id="21" name="Oval 43">
            <a:extLst>
              <a:ext uri="{FF2B5EF4-FFF2-40B4-BE49-F238E27FC236}">
                <a16:creationId xmlns="" xmlns:a16="http://schemas.microsoft.com/office/drawing/2014/main" id="{2D24DC81-EAB8-F443-9FEF-5C2D732AA413}"/>
              </a:ext>
            </a:extLst>
          </p:cNvPr>
          <p:cNvSpPr/>
          <p:nvPr/>
        </p:nvSpPr>
        <p:spPr>
          <a:xfrm>
            <a:off x="1945596" y="188954"/>
            <a:ext cx="846725" cy="867624"/>
          </a:xfrm>
          <a:prstGeom prst="ellipse">
            <a:avLst/>
          </a:prstGeom>
          <a:solidFill>
            <a:srgbClr val="D4544A"/>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3</a:t>
            </a:r>
          </a:p>
        </p:txBody>
      </p:sp>
      <p:pic>
        <p:nvPicPr>
          <p:cNvPr id="5" name="Picture 4">
            <a:extLst>
              <a:ext uri="{FF2B5EF4-FFF2-40B4-BE49-F238E27FC236}">
                <a16:creationId xmlns="" xmlns:a16="http://schemas.microsoft.com/office/drawing/2014/main" id="{0B9CE7ED-09C5-9A4F-8B44-E3A89DB04B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881" y="-1303086"/>
            <a:ext cx="14244379" cy="8905669"/>
          </a:xfrm>
          <a:prstGeom prst="rect">
            <a:avLst/>
          </a:prstGeom>
        </p:spPr>
      </p:pic>
    </p:spTree>
    <p:extLst>
      <p:ext uri="{BB962C8B-B14F-4D97-AF65-F5344CB8AC3E}">
        <p14:creationId xmlns:p14="http://schemas.microsoft.com/office/powerpoint/2010/main" val="29239516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6.25E-7 2.59259E-6 L -0.76081 2.59259E-6 " pathEditMode="relative" rAng="0" ptsTypes="AA">
                                      <p:cBhvr>
                                        <p:cTn id="6" dur="1000" fill="hold"/>
                                        <p:tgtEl>
                                          <p:spTgt spid="19"/>
                                        </p:tgtEl>
                                        <p:attrNameLst>
                                          <p:attrName>ppt_x</p:attrName>
                                          <p:attrName>ppt_y</p:attrName>
                                        </p:attrNameLst>
                                      </p:cBhvr>
                                      <p:rCtr x="-38047" y="0"/>
                                    </p:animMotion>
                                  </p:childTnLst>
                                </p:cTn>
                              </p:par>
                            </p:childTnLst>
                          </p:cTn>
                        </p:par>
                        <p:par>
                          <p:cTn id="7" fill="hold">
                            <p:stCondLst>
                              <p:cond delay="1000"/>
                            </p:stCondLst>
                            <p:childTnLst>
                              <p:par>
                                <p:cTn id="8" presetID="10" presetClass="exit" presetSubtype="0" fill="hold" grpId="1" nodeType="after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par>
                          <p:cTn id="15" fill="hold">
                            <p:stCondLst>
                              <p:cond delay="2000"/>
                            </p:stCondLst>
                            <p:childTnLst>
                              <p:par>
                                <p:cTn id="16" presetID="2" presetClass="entr" presetSubtype="8"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250" fill="hold"/>
                                        <p:tgtEl>
                                          <p:spTgt spid="25"/>
                                        </p:tgtEl>
                                        <p:attrNameLst>
                                          <p:attrName>ppt_x</p:attrName>
                                        </p:attrNameLst>
                                      </p:cBhvr>
                                      <p:tavLst>
                                        <p:tav tm="0">
                                          <p:val>
                                            <p:strVal val="0-#ppt_w/2"/>
                                          </p:val>
                                        </p:tav>
                                        <p:tav tm="100000">
                                          <p:val>
                                            <p:strVal val="#ppt_x"/>
                                          </p:val>
                                        </p:tav>
                                      </p:tavLst>
                                    </p:anim>
                                    <p:anim calcmode="lin" valueType="num">
                                      <p:cBhvr additive="base">
                                        <p:cTn id="19" dur="250" fill="hold"/>
                                        <p:tgtEl>
                                          <p:spTgt spid="25"/>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19" grpId="1" animBg="1"/>
      <p:bldP spid="25" grpId="0"/>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 xmlns:a16="http://schemas.microsoft.com/office/drawing/2014/main" id="{2F0E761F-74FB-41E5-9DEE-A7F51E66E4F0}"/>
              </a:ext>
            </a:extLst>
          </p:cNvPr>
          <p:cNvSpPr>
            <a:spLocks noGrp="1"/>
          </p:cNvSpPr>
          <p:nvPr>
            <p:ph type="sldNum" sz="quarter" idx="12"/>
          </p:nvPr>
        </p:nvSpPr>
        <p:spPr/>
        <p:txBody>
          <a:bodyPr/>
          <a:lstStyle/>
          <a:p>
            <a:fld id="{9893BDF0-4B22-4A42-96E4-F62199CB00A9}" type="slidenum">
              <a:rPr lang="fr-FR" smtClean="0"/>
              <a:t>26</a:t>
            </a:fld>
            <a:endParaRPr lang="fr-FR" dirty="0"/>
          </a:p>
        </p:txBody>
      </p:sp>
      <p:sp>
        <p:nvSpPr>
          <p:cNvPr id="6" name="Espace réservé du pied de page 6"/>
          <p:cNvSpPr>
            <a:spLocks noGrp="1"/>
          </p:cNvSpPr>
          <p:nvPr/>
        </p:nvSpPr>
        <p:spPr>
          <a:xfrm>
            <a:off x="5380091" y="6394159"/>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dirty="0">
                <a:latin typeface="Century Gothic" panose="020B0502020202020204" pitchFamily="34" charset="0"/>
              </a:rPr>
              <a:t>Projet1</a:t>
            </a:r>
          </a:p>
        </p:txBody>
      </p:sp>
      <p:sp>
        <p:nvSpPr>
          <p:cNvPr id="7" name="Espace réservé de la date 5"/>
          <p:cNvSpPr>
            <a:spLocks noGrp="1"/>
          </p:cNvSpPr>
          <p:nvPr/>
        </p:nvSpPr>
        <p:spPr>
          <a:xfrm>
            <a:off x="3285410" y="6394159"/>
            <a:ext cx="27432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b="1" dirty="0">
              <a:latin typeface="Century Gothic" panose="020B0502020202020204" pitchFamily="34" charset="0"/>
            </a:endParaRPr>
          </a:p>
        </p:txBody>
      </p:sp>
      <p:pic>
        <p:nvPicPr>
          <p:cNvPr id="8" name="Image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0596" y="6428612"/>
            <a:ext cx="327090" cy="330672"/>
          </a:xfrm>
          <a:prstGeom prst="rect">
            <a:avLst/>
          </a:prstGeom>
        </p:spPr>
      </p:pic>
      <p:cxnSp>
        <p:nvCxnSpPr>
          <p:cNvPr id="15" name="Straight Connector 48"/>
          <p:cNvCxnSpPr>
            <a:cxnSpLocks/>
          </p:cNvCxnSpPr>
          <p:nvPr/>
        </p:nvCxnSpPr>
        <p:spPr>
          <a:xfrm flipH="1" flipV="1">
            <a:off x="-1283" y="679272"/>
            <a:ext cx="1358445" cy="1161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49"/>
          <p:cNvCxnSpPr>
            <a:cxnSpLocks/>
          </p:cNvCxnSpPr>
          <p:nvPr/>
        </p:nvCxnSpPr>
        <p:spPr>
          <a:xfrm flipH="1">
            <a:off x="2823088" y="749217"/>
            <a:ext cx="9377254"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20"/>
          <p:cNvSpPr txBox="1">
            <a:spLocks noChangeArrowheads="1"/>
          </p:cNvSpPr>
          <p:nvPr/>
        </p:nvSpPr>
        <p:spPr bwMode="auto">
          <a:xfrm>
            <a:off x="3449063" y="112184"/>
            <a:ext cx="660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r>
              <a:rPr lang="fr-FR" sz="2800" b="1" dirty="0">
                <a:solidFill>
                  <a:schemeClr val="bg2">
                    <a:lumMod val="25000"/>
                  </a:schemeClr>
                </a:solidFill>
                <a:latin typeface="Century Gothic" panose="020B0502020202020204" pitchFamily="34" charset="0"/>
              </a:rPr>
              <a:t>Réalisation et développement</a:t>
            </a:r>
          </a:p>
        </p:txBody>
      </p:sp>
      <p:sp>
        <p:nvSpPr>
          <p:cNvPr id="19" name="Oval 71"/>
          <p:cNvSpPr/>
          <p:nvPr/>
        </p:nvSpPr>
        <p:spPr>
          <a:xfrm>
            <a:off x="11359289" y="97059"/>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sp>
        <p:nvSpPr>
          <p:cNvPr id="20" name="Oval 71"/>
          <p:cNvSpPr/>
          <p:nvPr/>
        </p:nvSpPr>
        <p:spPr>
          <a:xfrm>
            <a:off x="288000" y="43200"/>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23" name="Oval 71">
            <a:extLst>
              <a:ext uri="{FF2B5EF4-FFF2-40B4-BE49-F238E27FC236}">
                <a16:creationId xmlns="" xmlns:a16="http://schemas.microsoft.com/office/drawing/2014/main" id="{F8F0F937-46C6-4A9F-B3E5-B5E5F557A8C2}"/>
              </a:ext>
            </a:extLst>
          </p:cNvPr>
          <p:cNvSpPr/>
          <p:nvPr/>
        </p:nvSpPr>
        <p:spPr>
          <a:xfrm>
            <a:off x="1184835" y="60307"/>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25" name="TextBox 25">
            <a:extLst>
              <a:ext uri="{FF2B5EF4-FFF2-40B4-BE49-F238E27FC236}">
                <a16:creationId xmlns="" xmlns:a16="http://schemas.microsoft.com/office/drawing/2014/main" id="{0AE7F9B8-D09B-454B-AEE9-270820D79AD4}"/>
              </a:ext>
            </a:extLst>
          </p:cNvPr>
          <p:cNvSpPr txBox="1">
            <a:spLocks noChangeArrowheads="1"/>
          </p:cNvSpPr>
          <p:nvPr/>
        </p:nvSpPr>
        <p:spPr bwMode="auto">
          <a:xfrm>
            <a:off x="6683131" y="909527"/>
            <a:ext cx="41628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t>
            </a:r>
            <a:r>
              <a:rPr lang="en-US" sz="2000" b="1" cap="small" dirty="0">
                <a:solidFill>
                  <a:srgbClr val="009999"/>
                </a:solidFill>
                <a:latin typeface="Microsoft New Tai Lue" panose="020B0502040204020203" pitchFamily="34" charset="0"/>
                <a:ea typeface="Verdana" panose="020B0604030504040204" pitchFamily="34" charset="0"/>
                <a:cs typeface="Microsoft New Tai Lue" panose="020B0502040204020203" pitchFamily="34" charset="0"/>
              </a:rPr>
              <a:t> </a:t>
            </a: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L</a:t>
            </a:r>
            <a:r>
              <a:rPr lang="fr-FR"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 </a:t>
            </a:r>
            <a:r>
              <a:rPr lang="fr-FR" sz="2000" b="1" cap="small" dirty="0" err="1">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realisation</a:t>
            </a:r>
            <a:endPar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endParaRPr>
          </a:p>
        </p:txBody>
      </p:sp>
      <p:sp>
        <p:nvSpPr>
          <p:cNvPr id="21" name="Oval 43">
            <a:extLst>
              <a:ext uri="{FF2B5EF4-FFF2-40B4-BE49-F238E27FC236}">
                <a16:creationId xmlns="" xmlns:a16="http://schemas.microsoft.com/office/drawing/2014/main" id="{2D24DC81-EAB8-F443-9FEF-5C2D732AA413}"/>
              </a:ext>
            </a:extLst>
          </p:cNvPr>
          <p:cNvSpPr/>
          <p:nvPr/>
        </p:nvSpPr>
        <p:spPr>
          <a:xfrm>
            <a:off x="1945596" y="188954"/>
            <a:ext cx="846725" cy="867624"/>
          </a:xfrm>
          <a:prstGeom prst="ellipse">
            <a:avLst/>
          </a:prstGeom>
          <a:solidFill>
            <a:srgbClr val="D4544A"/>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3</a:t>
            </a:r>
          </a:p>
        </p:txBody>
      </p:sp>
      <p:pic>
        <p:nvPicPr>
          <p:cNvPr id="5" name="Picture 4">
            <a:extLst>
              <a:ext uri="{FF2B5EF4-FFF2-40B4-BE49-F238E27FC236}">
                <a16:creationId xmlns="" xmlns:a16="http://schemas.microsoft.com/office/drawing/2014/main" id="{70C3BF69-4923-6949-BAFF-DCC12C35B5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737" y="-1306286"/>
            <a:ext cx="12775474" cy="8752115"/>
          </a:xfrm>
          <a:prstGeom prst="rect">
            <a:avLst/>
          </a:prstGeom>
        </p:spPr>
      </p:pic>
    </p:spTree>
    <p:extLst>
      <p:ext uri="{BB962C8B-B14F-4D97-AF65-F5344CB8AC3E}">
        <p14:creationId xmlns:p14="http://schemas.microsoft.com/office/powerpoint/2010/main" val="176126166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6.25E-7 2.59259E-6 L -0.76081 2.59259E-6 " pathEditMode="relative" rAng="0" ptsTypes="AA">
                                      <p:cBhvr>
                                        <p:cTn id="6" dur="1000" fill="hold"/>
                                        <p:tgtEl>
                                          <p:spTgt spid="19"/>
                                        </p:tgtEl>
                                        <p:attrNameLst>
                                          <p:attrName>ppt_x</p:attrName>
                                          <p:attrName>ppt_y</p:attrName>
                                        </p:attrNameLst>
                                      </p:cBhvr>
                                      <p:rCtr x="-38047" y="0"/>
                                    </p:animMotion>
                                  </p:childTnLst>
                                </p:cTn>
                              </p:par>
                            </p:childTnLst>
                          </p:cTn>
                        </p:par>
                        <p:par>
                          <p:cTn id="7" fill="hold">
                            <p:stCondLst>
                              <p:cond delay="1000"/>
                            </p:stCondLst>
                            <p:childTnLst>
                              <p:par>
                                <p:cTn id="8" presetID="10" presetClass="exit" presetSubtype="0" fill="hold" grpId="1" nodeType="after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par>
                          <p:cTn id="15" fill="hold">
                            <p:stCondLst>
                              <p:cond delay="2000"/>
                            </p:stCondLst>
                            <p:childTnLst>
                              <p:par>
                                <p:cTn id="16" presetID="2" presetClass="entr" presetSubtype="8"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250" fill="hold"/>
                                        <p:tgtEl>
                                          <p:spTgt spid="25"/>
                                        </p:tgtEl>
                                        <p:attrNameLst>
                                          <p:attrName>ppt_x</p:attrName>
                                        </p:attrNameLst>
                                      </p:cBhvr>
                                      <p:tavLst>
                                        <p:tav tm="0">
                                          <p:val>
                                            <p:strVal val="0-#ppt_w/2"/>
                                          </p:val>
                                        </p:tav>
                                        <p:tav tm="100000">
                                          <p:val>
                                            <p:strVal val="#ppt_x"/>
                                          </p:val>
                                        </p:tav>
                                      </p:tavLst>
                                    </p:anim>
                                    <p:anim calcmode="lin" valueType="num">
                                      <p:cBhvr additive="base">
                                        <p:cTn id="19" dur="250" fill="hold"/>
                                        <p:tgtEl>
                                          <p:spTgt spid="25"/>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19" grpId="1" animBg="1"/>
      <p:bldP spid="25" grpId="0"/>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 xmlns:a16="http://schemas.microsoft.com/office/drawing/2014/main" id="{2F0E761F-74FB-41E5-9DEE-A7F51E66E4F0}"/>
              </a:ext>
            </a:extLst>
          </p:cNvPr>
          <p:cNvSpPr>
            <a:spLocks noGrp="1"/>
          </p:cNvSpPr>
          <p:nvPr>
            <p:ph type="sldNum" sz="quarter" idx="12"/>
          </p:nvPr>
        </p:nvSpPr>
        <p:spPr/>
        <p:txBody>
          <a:bodyPr/>
          <a:lstStyle/>
          <a:p>
            <a:fld id="{9893BDF0-4B22-4A42-96E4-F62199CB00A9}" type="slidenum">
              <a:rPr lang="fr-FR" smtClean="0"/>
              <a:t>27</a:t>
            </a:fld>
            <a:endParaRPr lang="fr-FR" dirty="0"/>
          </a:p>
        </p:txBody>
      </p:sp>
      <p:sp>
        <p:nvSpPr>
          <p:cNvPr id="6" name="Espace réservé du pied de page 6"/>
          <p:cNvSpPr>
            <a:spLocks noGrp="1"/>
          </p:cNvSpPr>
          <p:nvPr/>
        </p:nvSpPr>
        <p:spPr>
          <a:xfrm>
            <a:off x="5380091" y="6394159"/>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dirty="0">
                <a:latin typeface="Century Gothic" panose="020B0502020202020204" pitchFamily="34" charset="0"/>
              </a:rPr>
              <a:t>Projet1</a:t>
            </a:r>
          </a:p>
        </p:txBody>
      </p:sp>
      <p:sp>
        <p:nvSpPr>
          <p:cNvPr id="7" name="Espace réservé de la date 5"/>
          <p:cNvSpPr>
            <a:spLocks noGrp="1"/>
          </p:cNvSpPr>
          <p:nvPr/>
        </p:nvSpPr>
        <p:spPr>
          <a:xfrm>
            <a:off x="3285410" y="6394159"/>
            <a:ext cx="27432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b="1" dirty="0">
              <a:latin typeface="Century Gothic" panose="020B0502020202020204" pitchFamily="34" charset="0"/>
            </a:endParaRPr>
          </a:p>
        </p:txBody>
      </p:sp>
      <p:pic>
        <p:nvPicPr>
          <p:cNvPr id="8" name="Image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0596" y="6428612"/>
            <a:ext cx="327090" cy="330672"/>
          </a:xfrm>
          <a:prstGeom prst="rect">
            <a:avLst/>
          </a:prstGeom>
        </p:spPr>
      </p:pic>
      <p:cxnSp>
        <p:nvCxnSpPr>
          <p:cNvPr id="15" name="Straight Connector 48"/>
          <p:cNvCxnSpPr>
            <a:cxnSpLocks/>
          </p:cNvCxnSpPr>
          <p:nvPr/>
        </p:nvCxnSpPr>
        <p:spPr>
          <a:xfrm flipH="1" flipV="1">
            <a:off x="-1283" y="679272"/>
            <a:ext cx="1358445" cy="1161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49"/>
          <p:cNvCxnSpPr>
            <a:cxnSpLocks/>
          </p:cNvCxnSpPr>
          <p:nvPr/>
        </p:nvCxnSpPr>
        <p:spPr>
          <a:xfrm flipH="1">
            <a:off x="2823088" y="749217"/>
            <a:ext cx="9377254"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20"/>
          <p:cNvSpPr txBox="1">
            <a:spLocks noChangeArrowheads="1"/>
          </p:cNvSpPr>
          <p:nvPr/>
        </p:nvSpPr>
        <p:spPr bwMode="auto">
          <a:xfrm>
            <a:off x="3449063" y="112184"/>
            <a:ext cx="660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r>
              <a:rPr lang="fr-FR" sz="2800" b="1" dirty="0">
                <a:solidFill>
                  <a:schemeClr val="bg2">
                    <a:lumMod val="25000"/>
                  </a:schemeClr>
                </a:solidFill>
                <a:latin typeface="Century Gothic" panose="020B0502020202020204" pitchFamily="34" charset="0"/>
              </a:rPr>
              <a:t>Réalisation et développement</a:t>
            </a:r>
          </a:p>
        </p:txBody>
      </p:sp>
      <p:sp>
        <p:nvSpPr>
          <p:cNvPr id="19" name="Oval 71"/>
          <p:cNvSpPr/>
          <p:nvPr/>
        </p:nvSpPr>
        <p:spPr>
          <a:xfrm>
            <a:off x="11359289" y="97059"/>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sp>
        <p:nvSpPr>
          <p:cNvPr id="20" name="Oval 71"/>
          <p:cNvSpPr/>
          <p:nvPr/>
        </p:nvSpPr>
        <p:spPr>
          <a:xfrm>
            <a:off x="288000" y="43200"/>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23" name="Oval 71">
            <a:extLst>
              <a:ext uri="{FF2B5EF4-FFF2-40B4-BE49-F238E27FC236}">
                <a16:creationId xmlns="" xmlns:a16="http://schemas.microsoft.com/office/drawing/2014/main" id="{F8F0F937-46C6-4A9F-B3E5-B5E5F557A8C2}"/>
              </a:ext>
            </a:extLst>
          </p:cNvPr>
          <p:cNvSpPr/>
          <p:nvPr/>
        </p:nvSpPr>
        <p:spPr>
          <a:xfrm>
            <a:off x="1184835" y="60307"/>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25" name="TextBox 25">
            <a:extLst>
              <a:ext uri="{FF2B5EF4-FFF2-40B4-BE49-F238E27FC236}">
                <a16:creationId xmlns="" xmlns:a16="http://schemas.microsoft.com/office/drawing/2014/main" id="{0AE7F9B8-D09B-454B-AEE9-270820D79AD4}"/>
              </a:ext>
            </a:extLst>
          </p:cNvPr>
          <p:cNvSpPr txBox="1">
            <a:spLocks noChangeArrowheads="1"/>
          </p:cNvSpPr>
          <p:nvPr/>
        </p:nvSpPr>
        <p:spPr bwMode="auto">
          <a:xfrm>
            <a:off x="6683131" y="909527"/>
            <a:ext cx="41628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t>
            </a:r>
            <a:r>
              <a:rPr lang="en-US" sz="2000" b="1" cap="small" dirty="0">
                <a:solidFill>
                  <a:srgbClr val="009999"/>
                </a:solidFill>
                <a:latin typeface="Microsoft New Tai Lue" panose="020B0502040204020203" pitchFamily="34" charset="0"/>
                <a:ea typeface="Verdana" panose="020B0604030504040204" pitchFamily="34" charset="0"/>
                <a:cs typeface="Microsoft New Tai Lue" panose="020B0502040204020203" pitchFamily="34" charset="0"/>
              </a:rPr>
              <a:t> </a:t>
            </a: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L</a:t>
            </a:r>
            <a:r>
              <a:rPr lang="fr-FR"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 </a:t>
            </a:r>
            <a:r>
              <a:rPr lang="fr-FR" sz="2000" b="1" cap="small" dirty="0" err="1">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realisation</a:t>
            </a:r>
            <a:endPar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endParaRPr>
          </a:p>
        </p:txBody>
      </p:sp>
      <p:sp>
        <p:nvSpPr>
          <p:cNvPr id="21" name="Oval 43">
            <a:extLst>
              <a:ext uri="{FF2B5EF4-FFF2-40B4-BE49-F238E27FC236}">
                <a16:creationId xmlns="" xmlns:a16="http://schemas.microsoft.com/office/drawing/2014/main" id="{2D24DC81-EAB8-F443-9FEF-5C2D732AA413}"/>
              </a:ext>
            </a:extLst>
          </p:cNvPr>
          <p:cNvSpPr/>
          <p:nvPr/>
        </p:nvSpPr>
        <p:spPr>
          <a:xfrm>
            <a:off x="1945596" y="188954"/>
            <a:ext cx="846725" cy="867624"/>
          </a:xfrm>
          <a:prstGeom prst="ellipse">
            <a:avLst/>
          </a:prstGeom>
          <a:solidFill>
            <a:srgbClr val="D4544A"/>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3</a:t>
            </a:r>
          </a:p>
        </p:txBody>
      </p:sp>
      <p:pic>
        <p:nvPicPr>
          <p:cNvPr id="3" name="Picture 2">
            <a:extLst>
              <a:ext uri="{FF2B5EF4-FFF2-40B4-BE49-F238E27FC236}">
                <a16:creationId xmlns="" xmlns:a16="http://schemas.microsoft.com/office/drawing/2014/main" id="{C57CC99C-E1C6-C84F-8042-AEF7DE055D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49" y="-1227902"/>
            <a:ext cx="12985097" cy="8595353"/>
          </a:xfrm>
          <a:prstGeom prst="rect">
            <a:avLst/>
          </a:prstGeom>
        </p:spPr>
      </p:pic>
    </p:spTree>
    <p:extLst>
      <p:ext uri="{BB962C8B-B14F-4D97-AF65-F5344CB8AC3E}">
        <p14:creationId xmlns:p14="http://schemas.microsoft.com/office/powerpoint/2010/main" val="54724774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6.25E-7 2.59259E-6 L -0.76081 2.59259E-6 " pathEditMode="relative" rAng="0" ptsTypes="AA">
                                      <p:cBhvr>
                                        <p:cTn id="6" dur="1000" fill="hold"/>
                                        <p:tgtEl>
                                          <p:spTgt spid="19"/>
                                        </p:tgtEl>
                                        <p:attrNameLst>
                                          <p:attrName>ppt_x</p:attrName>
                                          <p:attrName>ppt_y</p:attrName>
                                        </p:attrNameLst>
                                      </p:cBhvr>
                                      <p:rCtr x="-38047" y="0"/>
                                    </p:animMotion>
                                  </p:childTnLst>
                                </p:cTn>
                              </p:par>
                            </p:childTnLst>
                          </p:cTn>
                        </p:par>
                        <p:par>
                          <p:cTn id="7" fill="hold">
                            <p:stCondLst>
                              <p:cond delay="1000"/>
                            </p:stCondLst>
                            <p:childTnLst>
                              <p:par>
                                <p:cTn id="8" presetID="10" presetClass="exit" presetSubtype="0" fill="hold" grpId="1" nodeType="after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par>
                          <p:cTn id="15" fill="hold">
                            <p:stCondLst>
                              <p:cond delay="2000"/>
                            </p:stCondLst>
                            <p:childTnLst>
                              <p:par>
                                <p:cTn id="16" presetID="2" presetClass="entr" presetSubtype="8"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250" fill="hold"/>
                                        <p:tgtEl>
                                          <p:spTgt spid="25"/>
                                        </p:tgtEl>
                                        <p:attrNameLst>
                                          <p:attrName>ppt_x</p:attrName>
                                        </p:attrNameLst>
                                      </p:cBhvr>
                                      <p:tavLst>
                                        <p:tav tm="0">
                                          <p:val>
                                            <p:strVal val="0-#ppt_w/2"/>
                                          </p:val>
                                        </p:tav>
                                        <p:tav tm="100000">
                                          <p:val>
                                            <p:strVal val="#ppt_x"/>
                                          </p:val>
                                        </p:tav>
                                      </p:tavLst>
                                    </p:anim>
                                    <p:anim calcmode="lin" valueType="num">
                                      <p:cBhvr additive="base">
                                        <p:cTn id="19" dur="250" fill="hold"/>
                                        <p:tgtEl>
                                          <p:spTgt spid="25"/>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19" grpId="1" animBg="1"/>
      <p:bldP spid="25" grpId="0"/>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 xmlns:a16="http://schemas.microsoft.com/office/drawing/2014/main" id="{2F0E761F-74FB-41E5-9DEE-A7F51E66E4F0}"/>
              </a:ext>
            </a:extLst>
          </p:cNvPr>
          <p:cNvSpPr>
            <a:spLocks noGrp="1"/>
          </p:cNvSpPr>
          <p:nvPr>
            <p:ph type="sldNum" sz="quarter" idx="12"/>
          </p:nvPr>
        </p:nvSpPr>
        <p:spPr/>
        <p:txBody>
          <a:bodyPr/>
          <a:lstStyle/>
          <a:p>
            <a:fld id="{9893BDF0-4B22-4A42-96E4-F62199CB00A9}" type="slidenum">
              <a:rPr lang="fr-FR" smtClean="0"/>
              <a:t>28</a:t>
            </a:fld>
            <a:endParaRPr lang="fr-FR" dirty="0"/>
          </a:p>
        </p:txBody>
      </p:sp>
      <p:sp>
        <p:nvSpPr>
          <p:cNvPr id="6" name="Espace réservé du pied de page 6"/>
          <p:cNvSpPr>
            <a:spLocks noGrp="1"/>
          </p:cNvSpPr>
          <p:nvPr/>
        </p:nvSpPr>
        <p:spPr>
          <a:xfrm>
            <a:off x="5380091" y="6394159"/>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dirty="0">
                <a:latin typeface="Century Gothic" panose="020B0502020202020204" pitchFamily="34" charset="0"/>
              </a:rPr>
              <a:t>Projet1</a:t>
            </a:r>
          </a:p>
        </p:txBody>
      </p:sp>
      <p:sp>
        <p:nvSpPr>
          <p:cNvPr id="7" name="Espace réservé de la date 5"/>
          <p:cNvSpPr>
            <a:spLocks noGrp="1"/>
          </p:cNvSpPr>
          <p:nvPr/>
        </p:nvSpPr>
        <p:spPr>
          <a:xfrm>
            <a:off x="3285410" y="6394159"/>
            <a:ext cx="27432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b="1" dirty="0">
              <a:latin typeface="Century Gothic" panose="020B0502020202020204" pitchFamily="34" charset="0"/>
            </a:endParaRPr>
          </a:p>
        </p:txBody>
      </p:sp>
      <p:pic>
        <p:nvPicPr>
          <p:cNvPr id="8" name="Image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0596" y="6428612"/>
            <a:ext cx="327090" cy="330672"/>
          </a:xfrm>
          <a:prstGeom prst="rect">
            <a:avLst/>
          </a:prstGeom>
        </p:spPr>
      </p:pic>
      <p:cxnSp>
        <p:nvCxnSpPr>
          <p:cNvPr id="15" name="Straight Connector 48"/>
          <p:cNvCxnSpPr>
            <a:cxnSpLocks/>
          </p:cNvCxnSpPr>
          <p:nvPr/>
        </p:nvCxnSpPr>
        <p:spPr>
          <a:xfrm flipH="1" flipV="1">
            <a:off x="-1283" y="679272"/>
            <a:ext cx="1358445" cy="1161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49"/>
          <p:cNvCxnSpPr>
            <a:cxnSpLocks/>
          </p:cNvCxnSpPr>
          <p:nvPr/>
        </p:nvCxnSpPr>
        <p:spPr>
          <a:xfrm flipH="1">
            <a:off x="2823088" y="749217"/>
            <a:ext cx="9377254"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20"/>
          <p:cNvSpPr txBox="1">
            <a:spLocks noChangeArrowheads="1"/>
          </p:cNvSpPr>
          <p:nvPr/>
        </p:nvSpPr>
        <p:spPr bwMode="auto">
          <a:xfrm>
            <a:off x="3449063" y="112184"/>
            <a:ext cx="660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r>
              <a:rPr lang="fr-FR" sz="2800" b="1" dirty="0">
                <a:solidFill>
                  <a:schemeClr val="bg2">
                    <a:lumMod val="25000"/>
                  </a:schemeClr>
                </a:solidFill>
                <a:latin typeface="Century Gothic" panose="020B0502020202020204" pitchFamily="34" charset="0"/>
              </a:rPr>
              <a:t>Réalisation et développement</a:t>
            </a:r>
          </a:p>
        </p:txBody>
      </p:sp>
      <p:sp>
        <p:nvSpPr>
          <p:cNvPr id="19" name="Oval 71"/>
          <p:cNvSpPr/>
          <p:nvPr/>
        </p:nvSpPr>
        <p:spPr>
          <a:xfrm>
            <a:off x="11359289" y="97059"/>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sp>
        <p:nvSpPr>
          <p:cNvPr id="20" name="Oval 71"/>
          <p:cNvSpPr/>
          <p:nvPr/>
        </p:nvSpPr>
        <p:spPr>
          <a:xfrm>
            <a:off x="288000" y="43200"/>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23" name="Oval 71">
            <a:extLst>
              <a:ext uri="{FF2B5EF4-FFF2-40B4-BE49-F238E27FC236}">
                <a16:creationId xmlns="" xmlns:a16="http://schemas.microsoft.com/office/drawing/2014/main" id="{F8F0F937-46C6-4A9F-B3E5-B5E5F557A8C2}"/>
              </a:ext>
            </a:extLst>
          </p:cNvPr>
          <p:cNvSpPr/>
          <p:nvPr/>
        </p:nvSpPr>
        <p:spPr>
          <a:xfrm>
            <a:off x="1184835" y="60307"/>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25" name="TextBox 25">
            <a:extLst>
              <a:ext uri="{FF2B5EF4-FFF2-40B4-BE49-F238E27FC236}">
                <a16:creationId xmlns="" xmlns:a16="http://schemas.microsoft.com/office/drawing/2014/main" id="{0AE7F9B8-D09B-454B-AEE9-270820D79AD4}"/>
              </a:ext>
            </a:extLst>
          </p:cNvPr>
          <p:cNvSpPr txBox="1">
            <a:spLocks noChangeArrowheads="1"/>
          </p:cNvSpPr>
          <p:nvPr/>
        </p:nvSpPr>
        <p:spPr bwMode="auto">
          <a:xfrm>
            <a:off x="6683131" y="909527"/>
            <a:ext cx="41628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t>
            </a:r>
            <a:r>
              <a:rPr lang="en-US" sz="2000" b="1" cap="small" dirty="0">
                <a:solidFill>
                  <a:srgbClr val="009999"/>
                </a:solidFill>
                <a:latin typeface="Microsoft New Tai Lue" panose="020B0502040204020203" pitchFamily="34" charset="0"/>
                <a:ea typeface="Verdana" panose="020B0604030504040204" pitchFamily="34" charset="0"/>
                <a:cs typeface="Microsoft New Tai Lue" panose="020B0502040204020203" pitchFamily="34" charset="0"/>
              </a:rPr>
              <a:t> </a:t>
            </a: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L</a:t>
            </a:r>
            <a:r>
              <a:rPr lang="fr-FR"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 </a:t>
            </a:r>
            <a:r>
              <a:rPr lang="fr-FR" sz="2000" b="1" cap="small" dirty="0" err="1">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realisation</a:t>
            </a:r>
            <a:endPar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endParaRPr>
          </a:p>
        </p:txBody>
      </p:sp>
      <p:sp>
        <p:nvSpPr>
          <p:cNvPr id="21" name="Oval 43">
            <a:extLst>
              <a:ext uri="{FF2B5EF4-FFF2-40B4-BE49-F238E27FC236}">
                <a16:creationId xmlns="" xmlns:a16="http://schemas.microsoft.com/office/drawing/2014/main" id="{2D24DC81-EAB8-F443-9FEF-5C2D732AA413}"/>
              </a:ext>
            </a:extLst>
          </p:cNvPr>
          <p:cNvSpPr/>
          <p:nvPr/>
        </p:nvSpPr>
        <p:spPr>
          <a:xfrm>
            <a:off x="1945596" y="188954"/>
            <a:ext cx="846725" cy="867624"/>
          </a:xfrm>
          <a:prstGeom prst="ellipse">
            <a:avLst/>
          </a:prstGeom>
          <a:solidFill>
            <a:srgbClr val="D4544A"/>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3</a:t>
            </a:r>
          </a:p>
        </p:txBody>
      </p:sp>
      <p:pic>
        <p:nvPicPr>
          <p:cNvPr id="3" name="Picture 2">
            <a:extLst>
              <a:ext uri="{FF2B5EF4-FFF2-40B4-BE49-F238E27FC236}">
                <a16:creationId xmlns="" xmlns:a16="http://schemas.microsoft.com/office/drawing/2014/main" id="{91AEA797-6977-C142-BC3F-3D35F3114C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3" y="-292719"/>
            <a:ext cx="12201625" cy="7320211"/>
          </a:xfrm>
          <a:prstGeom prst="rect">
            <a:avLst/>
          </a:prstGeom>
        </p:spPr>
      </p:pic>
    </p:spTree>
    <p:extLst>
      <p:ext uri="{BB962C8B-B14F-4D97-AF65-F5344CB8AC3E}">
        <p14:creationId xmlns:p14="http://schemas.microsoft.com/office/powerpoint/2010/main" val="235510196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6.25E-7 2.59259E-6 L -0.76081 2.59259E-6 " pathEditMode="relative" rAng="0" ptsTypes="AA">
                                      <p:cBhvr>
                                        <p:cTn id="6" dur="1000" fill="hold"/>
                                        <p:tgtEl>
                                          <p:spTgt spid="19"/>
                                        </p:tgtEl>
                                        <p:attrNameLst>
                                          <p:attrName>ppt_x</p:attrName>
                                          <p:attrName>ppt_y</p:attrName>
                                        </p:attrNameLst>
                                      </p:cBhvr>
                                      <p:rCtr x="-38047" y="0"/>
                                    </p:animMotion>
                                  </p:childTnLst>
                                </p:cTn>
                              </p:par>
                            </p:childTnLst>
                          </p:cTn>
                        </p:par>
                        <p:par>
                          <p:cTn id="7" fill="hold">
                            <p:stCondLst>
                              <p:cond delay="1000"/>
                            </p:stCondLst>
                            <p:childTnLst>
                              <p:par>
                                <p:cTn id="8" presetID="10" presetClass="exit" presetSubtype="0" fill="hold" grpId="1" nodeType="after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par>
                          <p:cTn id="15" fill="hold">
                            <p:stCondLst>
                              <p:cond delay="2000"/>
                            </p:stCondLst>
                            <p:childTnLst>
                              <p:par>
                                <p:cTn id="16" presetID="2" presetClass="entr" presetSubtype="8"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250" fill="hold"/>
                                        <p:tgtEl>
                                          <p:spTgt spid="25"/>
                                        </p:tgtEl>
                                        <p:attrNameLst>
                                          <p:attrName>ppt_x</p:attrName>
                                        </p:attrNameLst>
                                      </p:cBhvr>
                                      <p:tavLst>
                                        <p:tav tm="0">
                                          <p:val>
                                            <p:strVal val="0-#ppt_w/2"/>
                                          </p:val>
                                        </p:tav>
                                        <p:tav tm="100000">
                                          <p:val>
                                            <p:strVal val="#ppt_x"/>
                                          </p:val>
                                        </p:tav>
                                      </p:tavLst>
                                    </p:anim>
                                    <p:anim calcmode="lin" valueType="num">
                                      <p:cBhvr additive="base">
                                        <p:cTn id="19" dur="250" fill="hold"/>
                                        <p:tgtEl>
                                          <p:spTgt spid="25"/>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19" grpId="1" animBg="1"/>
      <p:bldP spid="25" grpId="0"/>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 xmlns:a16="http://schemas.microsoft.com/office/drawing/2014/main" id="{2F0E761F-74FB-41E5-9DEE-A7F51E66E4F0}"/>
              </a:ext>
            </a:extLst>
          </p:cNvPr>
          <p:cNvSpPr>
            <a:spLocks noGrp="1"/>
          </p:cNvSpPr>
          <p:nvPr>
            <p:ph type="sldNum" sz="quarter" idx="12"/>
          </p:nvPr>
        </p:nvSpPr>
        <p:spPr/>
        <p:txBody>
          <a:bodyPr/>
          <a:lstStyle/>
          <a:p>
            <a:fld id="{9893BDF0-4B22-4A42-96E4-F62199CB00A9}" type="slidenum">
              <a:rPr lang="fr-FR" smtClean="0"/>
              <a:t>29</a:t>
            </a:fld>
            <a:endParaRPr lang="fr-FR" dirty="0"/>
          </a:p>
        </p:txBody>
      </p:sp>
      <p:sp>
        <p:nvSpPr>
          <p:cNvPr id="6" name="Espace réservé du pied de page 6"/>
          <p:cNvSpPr>
            <a:spLocks noGrp="1"/>
          </p:cNvSpPr>
          <p:nvPr/>
        </p:nvSpPr>
        <p:spPr>
          <a:xfrm>
            <a:off x="5380091" y="6394159"/>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dirty="0">
                <a:latin typeface="Century Gothic" panose="020B0502020202020204" pitchFamily="34" charset="0"/>
              </a:rPr>
              <a:t>Projet1</a:t>
            </a:r>
          </a:p>
        </p:txBody>
      </p:sp>
      <p:sp>
        <p:nvSpPr>
          <p:cNvPr id="7" name="Espace réservé de la date 5"/>
          <p:cNvSpPr>
            <a:spLocks noGrp="1"/>
          </p:cNvSpPr>
          <p:nvPr/>
        </p:nvSpPr>
        <p:spPr>
          <a:xfrm>
            <a:off x="3285410" y="6394159"/>
            <a:ext cx="27432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b="1" dirty="0">
              <a:latin typeface="Century Gothic" panose="020B0502020202020204" pitchFamily="34" charset="0"/>
            </a:endParaRPr>
          </a:p>
        </p:txBody>
      </p:sp>
      <p:pic>
        <p:nvPicPr>
          <p:cNvPr id="8" name="Image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0596" y="6428612"/>
            <a:ext cx="327090" cy="330672"/>
          </a:xfrm>
          <a:prstGeom prst="rect">
            <a:avLst/>
          </a:prstGeom>
        </p:spPr>
      </p:pic>
      <p:cxnSp>
        <p:nvCxnSpPr>
          <p:cNvPr id="15" name="Straight Connector 48"/>
          <p:cNvCxnSpPr>
            <a:cxnSpLocks/>
          </p:cNvCxnSpPr>
          <p:nvPr/>
        </p:nvCxnSpPr>
        <p:spPr>
          <a:xfrm flipH="1" flipV="1">
            <a:off x="-1283" y="679272"/>
            <a:ext cx="1358445" cy="1161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49"/>
          <p:cNvCxnSpPr>
            <a:cxnSpLocks/>
          </p:cNvCxnSpPr>
          <p:nvPr/>
        </p:nvCxnSpPr>
        <p:spPr>
          <a:xfrm flipH="1">
            <a:off x="2823088" y="749217"/>
            <a:ext cx="9377254"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20"/>
          <p:cNvSpPr txBox="1">
            <a:spLocks noChangeArrowheads="1"/>
          </p:cNvSpPr>
          <p:nvPr/>
        </p:nvSpPr>
        <p:spPr bwMode="auto">
          <a:xfrm>
            <a:off x="3449063" y="112184"/>
            <a:ext cx="660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r>
              <a:rPr lang="fr-FR" sz="2800" b="1" dirty="0">
                <a:solidFill>
                  <a:schemeClr val="bg2">
                    <a:lumMod val="25000"/>
                  </a:schemeClr>
                </a:solidFill>
                <a:latin typeface="Century Gothic" panose="020B0502020202020204" pitchFamily="34" charset="0"/>
              </a:rPr>
              <a:t>Réalisation et développement</a:t>
            </a:r>
          </a:p>
        </p:txBody>
      </p:sp>
      <p:sp>
        <p:nvSpPr>
          <p:cNvPr id="19" name="Oval 71"/>
          <p:cNvSpPr/>
          <p:nvPr/>
        </p:nvSpPr>
        <p:spPr>
          <a:xfrm>
            <a:off x="11359289" y="97059"/>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sp>
        <p:nvSpPr>
          <p:cNvPr id="20" name="Oval 71"/>
          <p:cNvSpPr/>
          <p:nvPr/>
        </p:nvSpPr>
        <p:spPr>
          <a:xfrm>
            <a:off x="288000" y="43200"/>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23" name="Oval 71">
            <a:extLst>
              <a:ext uri="{FF2B5EF4-FFF2-40B4-BE49-F238E27FC236}">
                <a16:creationId xmlns="" xmlns:a16="http://schemas.microsoft.com/office/drawing/2014/main" id="{F8F0F937-46C6-4A9F-B3E5-B5E5F557A8C2}"/>
              </a:ext>
            </a:extLst>
          </p:cNvPr>
          <p:cNvSpPr/>
          <p:nvPr/>
        </p:nvSpPr>
        <p:spPr>
          <a:xfrm>
            <a:off x="1184835" y="60307"/>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25" name="TextBox 25">
            <a:extLst>
              <a:ext uri="{FF2B5EF4-FFF2-40B4-BE49-F238E27FC236}">
                <a16:creationId xmlns="" xmlns:a16="http://schemas.microsoft.com/office/drawing/2014/main" id="{0AE7F9B8-D09B-454B-AEE9-270820D79AD4}"/>
              </a:ext>
            </a:extLst>
          </p:cNvPr>
          <p:cNvSpPr txBox="1">
            <a:spLocks noChangeArrowheads="1"/>
          </p:cNvSpPr>
          <p:nvPr/>
        </p:nvSpPr>
        <p:spPr bwMode="auto">
          <a:xfrm>
            <a:off x="6683131" y="909527"/>
            <a:ext cx="41628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t>
            </a:r>
            <a:r>
              <a:rPr lang="en-US" sz="2000" b="1" cap="small" dirty="0">
                <a:solidFill>
                  <a:srgbClr val="009999"/>
                </a:solidFill>
                <a:latin typeface="Microsoft New Tai Lue" panose="020B0502040204020203" pitchFamily="34" charset="0"/>
                <a:ea typeface="Verdana" panose="020B0604030504040204" pitchFamily="34" charset="0"/>
                <a:cs typeface="Microsoft New Tai Lue" panose="020B0502040204020203" pitchFamily="34" charset="0"/>
              </a:rPr>
              <a:t> </a:t>
            </a: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L</a:t>
            </a:r>
            <a:r>
              <a:rPr lang="fr-FR"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 </a:t>
            </a:r>
            <a:r>
              <a:rPr lang="fr-FR" sz="2000" b="1" cap="small" dirty="0" err="1">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realisation</a:t>
            </a:r>
            <a:endPar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endParaRPr>
          </a:p>
        </p:txBody>
      </p:sp>
      <p:sp>
        <p:nvSpPr>
          <p:cNvPr id="21" name="Oval 43">
            <a:extLst>
              <a:ext uri="{FF2B5EF4-FFF2-40B4-BE49-F238E27FC236}">
                <a16:creationId xmlns="" xmlns:a16="http://schemas.microsoft.com/office/drawing/2014/main" id="{2D24DC81-EAB8-F443-9FEF-5C2D732AA413}"/>
              </a:ext>
            </a:extLst>
          </p:cNvPr>
          <p:cNvSpPr/>
          <p:nvPr/>
        </p:nvSpPr>
        <p:spPr>
          <a:xfrm>
            <a:off x="1945596" y="188954"/>
            <a:ext cx="846725" cy="867624"/>
          </a:xfrm>
          <a:prstGeom prst="ellipse">
            <a:avLst/>
          </a:prstGeom>
          <a:solidFill>
            <a:srgbClr val="D4544A"/>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3</a:t>
            </a:r>
          </a:p>
        </p:txBody>
      </p:sp>
      <p:pic>
        <p:nvPicPr>
          <p:cNvPr id="3" name="Picture 2">
            <a:extLst>
              <a:ext uri="{FF2B5EF4-FFF2-40B4-BE49-F238E27FC236}">
                <a16:creationId xmlns="" xmlns:a16="http://schemas.microsoft.com/office/drawing/2014/main" id="{36A26EA1-953E-C246-ADD7-BCB712B22B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760" y="-1750423"/>
            <a:ext cx="13222485" cy="12070079"/>
          </a:xfrm>
          <a:prstGeom prst="rect">
            <a:avLst/>
          </a:prstGeom>
        </p:spPr>
      </p:pic>
    </p:spTree>
    <p:extLst>
      <p:ext uri="{BB962C8B-B14F-4D97-AF65-F5344CB8AC3E}">
        <p14:creationId xmlns:p14="http://schemas.microsoft.com/office/powerpoint/2010/main" val="73702852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6.25E-7 2.59259E-6 L -0.76081 2.59259E-6 " pathEditMode="relative" rAng="0" ptsTypes="AA">
                                      <p:cBhvr>
                                        <p:cTn id="6" dur="1000" fill="hold"/>
                                        <p:tgtEl>
                                          <p:spTgt spid="19"/>
                                        </p:tgtEl>
                                        <p:attrNameLst>
                                          <p:attrName>ppt_x</p:attrName>
                                          <p:attrName>ppt_y</p:attrName>
                                        </p:attrNameLst>
                                      </p:cBhvr>
                                      <p:rCtr x="-38047" y="0"/>
                                    </p:animMotion>
                                  </p:childTnLst>
                                </p:cTn>
                              </p:par>
                            </p:childTnLst>
                          </p:cTn>
                        </p:par>
                        <p:par>
                          <p:cTn id="7" fill="hold">
                            <p:stCondLst>
                              <p:cond delay="1000"/>
                            </p:stCondLst>
                            <p:childTnLst>
                              <p:par>
                                <p:cTn id="8" presetID="10" presetClass="exit" presetSubtype="0" fill="hold" grpId="1" nodeType="after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par>
                          <p:cTn id="15" fill="hold">
                            <p:stCondLst>
                              <p:cond delay="2000"/>
                            </p:stCondLst>
                            <p:childTnLst>
                              <p:par>
                                <p:cTn id="16" presetID="2" presetClass="entr" presetSubtype="8"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250" fill="hold"/>
                                        <p:tgtEl>
                                          <p:spTgt spid="25"/>
                                        </p:tgtEl>
                                        <p:attrNameLst>
                                          <p:attrName>ppt_x</p:attrName>
                                        </p:attrNameLst>
                                      </p:cBhvr>
                                      <p:tavLst>
                                        <p:tav tm="0">
                                          <p:val>
                                            <p:strVal val="0-#ppt_w/2"/>
                                          </p:val>
                                        </p:tav>
                                        <p:tav tm="100000">
                                          <p:val>
                                            <p:strVal val="#ppt_x"/>
                                          </p:val>
                                        </p:tav>
                                      </p:tavLst>
                                    </p:anim>
                                    <p:anim calcmode="lin" valueType="num">
                                      <p:cBhvr additive="base">
                                        <p:cTn id="19" dur="250" fill="hold"/>
                                        <p:tgtEl>
                                          <p:spTgt spid="25"/>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19" grpId="1" animBg="1"/>
      <p:bldP spid="25" grpId="0"/>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93BDF0-4B22-4A42-96E4-F62199CB00A9}" type="slidenum">
              <a:rPr lang="fr-FR" smtClean="0"/>
              <a:pPr/>
              <a:t>3</a:t>
            </a:fld>
            <a:endParaRPr lang="fr-FR" dirty="0"/>
          </a:p>
        </p:txBody>
      </p:sp>
      <p:sp>
        <p:nvSpPr>
          <p:cNvPr id="5" name="Rectangle 4"/>
          <p:cNvSpPr/>
          <p:nvPr/>
        </p:nvSpPr>
        <p:spPr>
          <a:xfrm>
            <a:off x="0" y="0"/>
            <a:ext cx="3435742" cy="6858000"/>
          </a:xfrm>
          <a:prstGeom prst="rect">
            <a:avLst/>
          </a:prstGeom>
          <a:solidFill>
            <a:srgbClr val="D4544A"/>
          </a:solidFill>
          <a:ln>
            <a:solidFill>
              <a:srgbClr val="385723"/>
            </a:solidFill>
          </a:ln>
          <a:effectLst>
            <a:outerShdw blurRad="136525" dist="101600" algn="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Oval 34"/>
          <p:cNvSpPr/>
          <p:nvPr/>
        </p:nvSpPr>
        <p:spPr>
          <a:xfrm>
            <a:off x="2243818" y="2013185"/>
            <a:ext cx="2106385" cy="969278"/>
          </a:xfrm>
          <a:prstGeom prst="ellipse">
            <a:avLst/>
          </a:prstGeom>
          <a:solidFill>
            <a:srgbClr val="FFFFFF"/>
          </a:solidFill>
          <a:ln w="38100" cmpd="sng">
            <a:solidFill>
              <a:srgbClr val="FF0000"/>
            </a:solid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GB" sz="2400" b="1" dirty="0">
                <a:solidFill>
                  <a:schemeClr val="tx1"/>
                </a:solidFill>
                <a:latin typeface="Times New Roman" panose="02020603050405020304" pitchFamily="18" charset="0"/>
                <a:cs typeface="Times New Roman" panose="02020603050405020304" pitchFamily="18" charset="0"/>
              </a:rPr>
              <a:t>chapitre1</a:t>
            </a:r>
          </a:p>
        </p:txBody>
      </p:sp>
      <p:sp>
        <p:nvSpPr>
          <p:cNvPr id="9" name="Rectangle 8"/>
          <p:cNvSpPr/>
          <p:nvPr/>
        </p:nvSpPr>
        <p:spPr>
          <a:xfrm>
            <a:off x="4533517" y="2313158"/>
            <a:ext cx="4740991" cy="369332"/>
          </a:xfrm>
          <a:prstGeom prst="rect">
            <a:avLst/>
          </a:prstGeom>
        </p:spPr>
        <p:txBody>
          <a:bodyPr wrap="square">
            <a:spAutoFit/>
          </a:bodyPr>
          <a:lstStyle/>
          <a:p>
            <a:r>
              <a:rPr lang="fr-FR" b="1" dirty="0">
                <a:solidFill>
                  <a:schemeClr val="bg2">
                    <a:lumMod val="25000"/>
                  </a:schemeClr>
                </a:solidFill>
                <a:latin typeface="Century Gothic" panose="020B0502020202020204" pitchFamily="34" charset="0"/>
              </a:rPr>
              <a:t>Contexte général du projet</a:t>
            </a:r>
          </a:p>
        </p:txBody>
      </p:sp>
      <p:sp>
        <p:nvSpPr>
          <p:cNvPr id="10" name="Rectangle 9"/>
          <p:cNvSpPr/>
          <p:nvPr/>
        </p:nvSpPr>
        <p:spPr>
          <a:xfrm>
            <a:off x="4523157" y="3538808"/>
            <a:ext cx="5199963" cy="369332"/>
          </a:xfrm>
          <a:prstGeom prst="rect">
            <a:avLst/>
          </a:prstGeom>
        </p:spPr>
        <p:txBody>
          <a:bodyPr wrap="square">
            <a:spAutoFit/>
          </a:bodyPr>
          <a:lstStyle/>
          <a:p>
            <a:r>
              <a:rPr lang="fr-FR" b="1" dirty="0">
                <a:solidFill>
                  <a:schemeClr val="bg2">
                    <a:lumMod val="25000"/>
                  </a:schemeClr>
                </a:solidFill>
                <a:latin typeface="Century Gothic" panose="020B0502020202020204" pitchFamily="34" charset="0"/>
              </a:rPr>
              <a:t>Outils et plateformes </a:t>
            </a:r>
          </a:p>
        </p:txBody>
      </p:sp>
      <p:cxnSp>
        <p:nvCxnSpPr>
          <p:cNvPr id="14" name="Connecteur droit 34"/>
          <p:cNvCxnSpPr/>
          <p:nvPr/>
        </p:nvCxnSpPr>
        <p:spPr>
          <a:xfrm>
            <a:off x="3452025" y="520964"/>
            <a:ext cx="1335218"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Connecteur droit 57"/>
          <p:cNvCxnSpPr/>
          <p:nvPr/>
        </p:nvCxnSpPr>
        <p:spPr>
          <a:xfrm>
            <a:off x="6138743" y="488404"/>
            <a:ext cx="6053257" cy="1"/>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6" name="ZoneTexte 62"/>
          <p:cNvSpPr txBox="1"/>
          <p:nvPr/>
        </p:nvSpPr>
        <p:spPr>
          <a:xfrm>
            <a:off x="4624413" y="81403"/>
            <a:ext cx="1693446" cy="646331"/>
          </a:xfrm>
          <a:prstGeom prst="rect">
            <a:avLst/>
          </a:prstGeom>
          <a:noFill/>
        </p:spPr>
        <p:txBody>
          <a:bodyPr wrap="square" rtlCol="0">
            <a:spAutoFit/>
          </a:bodyPr>
          <a:lstStyle/>
          <a:p>
            <a:pPr algn="ctr"/>
            <a:r>
              <a:rPr lang="fr-FR" sz="3600" b="1" dirty="0">
                <a:solidFill>
                  <a:srgbClr val="FF0000"/>
                </a:solidFill>
                <a:latin typeface="Century Gothic"/>
                <a:cs typeface="Century Gothic"/>
              </a:rPr>
              <a:t>PLAN</a:t>
            </a:r>
          </a:p>
        </p:txBody>
      </p:sp>
      <p:sp>
        <p:nvSpPr>
          <p:cNvPr id="25" name="Oval 34"/>
          <p:cNvSpPr/>
          <p:nvPr/>
        </p:nvSpPr>
        <p:spPr>
          <a:xfrm>
            <a:off x="2255520" y="3260338"/>
            <a:ext cx="2106385" cy="969278"/>
          </a:xfrm>
          <a:prstGeom prst="ellipse">
            <a:avLst/>
          </a:prstGeom>
          <a:solidFill>
            <a:srgbClr val="FFFFFF"/>
          </a:solidFill>
          <a:ln w="38100" cmpd="sng">
            <a:solidFill>
              <a:srgbClr val="FF0000"/>
            </a:solid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GB" sz="2400" b="1" dirty="0">
                <a:solidFill>
                  <a:schemeClr val="tx1"/>
                </a:solidFill>
                <a:latin typeface="Times New Roman" panose="02020603050405020304" pitchFamily="18" charset="0"/>
                <a:cs typeface="Times New Roman" panose="02020603050405020304" pitchFamily="18" charset="0"/>
              </a:rPr>
              <a:t>chapitre2</a:t>
            </a:r>
          </a:p>
        </p:txBody>
      </p:sp>
      <p:sp>
        <p:nvSpPr>
          <p:cNvPr id="12" name="Oval 34">
            <a:extLst>
              <a:ext uri="{FF2B5EF4-FFF2-40B4-BE49-F238E27FC236}">
                <a16:creationId xmlns="" xmlns:a16="http://schemas.microsoft.com/office/drawing/2014/main" id="{28852A4F-0FEB-D54A-A90F-A52538FB9977}"/>
              </a:ext>
            </a:extLst>
          </p:cNvPr>
          <p:cNvSpPr/>
          <p:nvPr/>
        </p:nvSpPr>
        <p:spPr>
          <a:xfrm>
            <a:off x="2243818" y="4511009"/>
            <a:ext cx="2106385" cy="969278"/>
          </a:xfrm>
          <a:prstGeom prst="ellipse">
            <a:avLst/>
          </a:prstGeom>
          <a:solidFill>
            <a:srgbClr val="FFFFFF"/>
          </a:solidFill>
          <a:ln w="38100" cmpd="sng">
            <a:solidFill>
              <a:srgbClr val="FF0000"/>
            </a:solid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GB" sz="2400" b="1" dirty="0">
                <a:solidFill>
                  <a:schemeClr val="tx1"/>
                </a:solidFill>
                <a:latin typeface="Times New Roman" panose="02020603050405020304" pitchFamily="18" charset="0"/>
                <a:cs typeface="Times New Roman" panose="02020603050405020304" pitchFamily="18" charset="0"/>
              </a:rPr>
              <a:t>chapitre3</a:t>
            </a:r>
          </a:p>
        </p:txBody>
      </p:sp>
      <p:sp>
        <p:nvSpPr>
          <p:cNvPr id="17" name="Rectangle 16">
            <a:extLst>
              <a:ext uri="{FF2B5EF4-FFF2-40B4-BE49-F238E27FC236}">
                <a16:creationId xmlns="" xmlns:a16="http://schemas.microsoft.com/office/drawing/2014/main" id="{9B014EC2-87F4-414B-8C02-6204062C793D}"/>
              </a:ext>
            </a:extLst>
          </p:cNvPr>
          <p:cNvSpPr/>
          <p:nvPr/>
        </p:nvSpPr>
        <p:spPr>
          <a:xfrm>
            <a:off x="4493779" y="4810982"/>
            <a:ext cx="4740991" cy="369332"/>
          </a:xfrm>
          <a:prstGeom prst="rect">
            <a:avLst/>
          </a:prstGeom>
        </p:spPr>
        <p:txBody>
          <a:bodyPr wrap="square">
            <a:spAutoFit/>
          </a:bodyPr>
          <a:lstStyle/>
          <a:p>
            <a:r>
              <a:rPr lang="fr-FR" b="1" dirty="0">
                <a:solidFill>
                  <a:schemeClr val="bg2">
                    <a:lumMod val="25000"/>
                  </a:schemeClr>
                </a:solidFill>
                <a:latin typeface="Century Gothic" panose="020B0502020202020204" pitchFamily="34" charset="0"/>
              </a:rPr>
              <a:t> Réalisation et développement</a:t>
            </a:r>
          </a:p>
        </p:txBody>
      </p:sp>
    </p:spTree>
    <p:extLst>
      <p:ext uri="{BB962C8B-B14F-4D97-AF65-F5344CB8AC3E}">
        <p14:creationId xmlns:p14="http://schemas.microsoft.com/office/powerpoint/2010/main" val="60441943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p:tgtEl>
                                          <p:spTgt spid="9"/>
                                        </p:tgtEl>
                                        <p:attrNameLst>
                                          <p:attrName>ppt_x</p:attrName>
                                        </p:attrNameLst>
                                      </p:cBhvr>
                                      <p:tavLst>
                                        <p:tav tm="0">
                                          <p:val>
                                            <p:strVal val="#ppt_x+#ppt_w*1.125000"/>
                                          </p:val>
                                        </p:tav>
                                        <p:tav tm="100000">
                                          <p:val>
                                            <p:strVal val="#ppt_x"/>
                                          </p:val>
                                        </p:tav>
                                      </p:tavLst>
                                    </p:anim>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12" presetClass="entr" presetSubtype="2"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p:tgtEl>
                                          <p:spTgt spid="10"/>
                                        </p:tgtEl>
                                        <p:attrNameLst>
                                          <p:attrName>ppt_x</p:attrName>
                                        </p:attrNameLst>
                                      </p:cBhvr>
                                      <p:tavLst>
                                        <p:tav tm="0">
                                          <p:val>
                                            <p:strVal val="#ppt_x+#ppt_w*1.125000"/>
                                          </p:val>
                                        </p:tav>
                                        <p:tav tm="100000">
                                          <p:val>
                                            <p:strVal val="#ppt_x"/>
                                          </p:val>
                                        </p:tav>
                                      </p:tavLst>
                                    </p:anim>
                                    <p:animEffect transition="in" filter="wipe(left)">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par>
                                <p:cTn id="51" presetID="12" presetClass="entr" presetSubtype="2"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p:tgtEl>
                                          <p:spTgt spid="17"/>
                                        </p:tgtEl>
                                        <p:attrNameLst>
                                          <p:attrName>ppt_x</p:attrName>
                                        </p:attrNameLst>
                                      </p:cBhvr>
                                      <p:tavLst>
                                        <p:tav tm="0">
                                          <p:val>
                                            <p:strVal val="#ppt_x+#ppt_w*1.125000"/>
                                          </p:val>
                                        </p:tav>
                                        <p:tav tm="100000">
                                          <p:val>
                                            <p:strVal val="#ppt_x"/>
                                          </p:val>
                                        </p:tav>
                                      </p:tavLst>
                                    </p:anim>
                                    <p:animEffect transition="in" filter="wipe(left)">
                                      <p:cBhvr>
                                        <p:cTn id="5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0" grpId="0"/>
      <p:bldP spid="16" grpId="0"/>
      <p:bldP spid="25" grpId="0" animBg="1"/>
      <p:bldP spid="12" grpId="0" animBg="1"/>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 xmlns:a16="http://schemas.microsoft.com/office/drawing/2014/main" id="{2F0E761F-74FB-41E5-9DEE-A7F51E66E4F0}"/>
              </a:ext>
            </a:extLst>
          </p:cNvPr>
          <p:cNvSpPr>
            <a:spLocks noGrp="1"/>
          </p:cNvSpPr>
          <p:nvPr>
            <p:ph type="sldNum" sz="quarter" idx="12"/>
          </p:nvPr>
        </p:nvSpPr>
        <p:spPr/>
        <p:txBody>
          <a:bodyPr/>
          <a:lstStyle/>
          <a:p>
            <a:fld id="{9893BDF0-4B22-4A42-96E4-F62199CB00A9}" type="slidenum">
              <a:rPr lang="fr-FR" smtClean="0"/>
              <a:t>30</a:t>
            </a:fld>
            <a:endParaRPr lang="fr-FR" dirty="0"/>
          </a:p>
        </p:txBody>
      </p:sp>
      <p:sp>
        <p:nvSpPr>
          <p:cNvPr id="6" name="Espace réservé du pied de page 6"/>
          <p:cNvSpPr>
            <a:spLocks noGrp="1"/>
          </p:cNvSpPr>
          <p:nvPr/>
        </p:nvSpPr>
        <p:spPr>
          <a:xfrm>
            <a:off x="5380091" y="6394159"/>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dirty="0">
                <a:latin typeface="Century Gothic" panose="020B0502020202020204" pitchFamily="34" charset="0"/>
              </a:rPr>
              <a:t>Projet1</a:t>
            </a:r>
          </a:p>
        </p:txBody>
      </p:sp>
      <p:sp>
        <p:nvSpPr>
          <p:cNvPr id="7" name="Espace réservé de la date 5"/>
          <p:cNvSpPr>
            <a:spLocks noGrp="1"/>
          </p:cNvSpPr>
          <p:nvPr/>
        </p:nvSpPr>
        <p:spPr>
          <a:xfrm>
            <a:off x="3285410" y="6394159"/>
            <a:ext cx="27432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b="1" dirty="0">
              <a:latin typeface="Century Gothic" panose="020B0502020202020204" pitchFamily="34" charset="0"/>
            </a:endParaRPr>
          </a:p>
        </p:txBody>
      </p:sp>
      <p:pic>
        <p:nvPicPr>
          <p:cNvPr id="8" name="Image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0596" y="6428612"/>
            <a:ext cx="327090" cy="330672"/>
          </a:xfrm>
          <a:prstGeom prst="rect">
            <a:avLst/>
          </a:prstGeom>
        </p:spPr>
      </p:pic>
      <p:cxnSp>
        <p:nvCxnSpPr>
          <p:cNvPr id="15" name="Straight Connector 48"/>
          <p:cNvCxnSpPr>
            <a:cxnSpLocks/>
          </p:cNvCxnSpPr>
          <p:nvPr/>
        </p:nvCxnSpPr>
        <p:spPr>
          <a:xfrm flipH="1" flipV="1">
            <a:off x="-1283" y="679272"/>
            <a:ext cx="1358445" cy="1161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49"/>
          <p:cNvCxnSpPr>
            <a:cxnSpLocks/>
          </p:cNvCxnSpPr>
          <p:nvPr/>
        </p:nvCxnSpPr>
        <p:spPr>
          <a:xfrm flipH="1">
            <a:off x="2823088" y="749217"/>
            <a:ext cx="9377254"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20"/>
          <p:cNvSpPr txBox="1">
            <a:spLocks noChangeArrowheads="1"/>
          </p:cNvSpPr>
          <p:nvPr/>
        </p:nvSpPr>
        <p:spPr bwMode="auto">
          <a:xfrm>
            <a:off x="3449063" y="112184"/>
            <a:ext cx="660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r>
              <a:rPr lang="fr-FR" sz="2800" b="1" dirty="0">
                <a:solidFill>
                  <a:schemeClr val="bg2">
                    <a:lumMod val="25000"/>
                  </a:schemeClr>
                </a:solidFill>
                <a:latin typeface="Century Gothic" panose="020B0502020202020204" pitchFamily="34" charset="0"/>
              </a:rPr>
              <a:t>Réalisation et développement</a:t>
            </a:r>
          </a:p>
        </p:txBody>
      </p:sp>
      <p:sp>
        <p:nvSpPr>
          <p:cNvPr id="19" name="Oval 71"/>
          <p:cNvSpPr/>
          <p:nvPr/>
        </p:nvSpPr>
        <p:spPr>
          <a:xfrm>
            <a:off x="11359289" y="97059"/>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sp>
        <p:nvSpPr>
          <p:cNvPr id="20" name="Oval 71"/>
          <p:cNvSpPr/>
          <p:nvPr/>
        </p:nvSpPr>
        <p:spPr>
          <a:xfrm>
            <a:off x="288000" y="43200"/>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23" name="Oval 71">
            <a:extLst>
              <a:ext uri="{FF2B5EF4-FFF2-40B4-BE49-F238E27FC236}">
                <a16:creationId xmlns="" xmlns:a16="http://schemas.microsoft.com/office/drawing/2014/main" id="{F8F0F937-46C6-4A9F-B3E5-B5E5F557A8C2}"/>
              </a:ext>
            </a:extLst>
          </p:cNvPr>
          <p:cNvSpPr/>
          <p:nvPr/>
        </p:nvSpPr>
        <p:spPr>
          <a:xfrm>
            <a:off x="1184835" y="60307"/>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25" name="TextBox 25">
            <a:extLst>
              <a:ext uri="{FF2B5EF4-FFF2-40B4-BE49-F238E27FC236}">
                <a16:creationId xmlns="" xmlns:a16="http://schemas.microsoft.com/office/drawing/2014/main" id="{0AE7F9B8-D09B-454B-AEE9-270820D79AD4}"/>
              </a:ext>
            </a:extLst>
          </p:cNvPr>
          <p:cNvSpPr txBox="1">
            <a:spLocks noChangeArrowheads="1"/>
          </p:cNvSpPr>
          <p:nvPr/>
        </p:nvSpPr>
        <p:spPr bwMode="auto">
          <a:xfrm>
            <a:off x="6683131" y="909527"/>
            <a:ext cx="41628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t>
            </a:r>
            <a:r>
              <a:rPr lang="en-US" sz="2000" b="1" cap="small" dirty="0">
                <a:solidFill>
                  <a:srgbClr val="009999"/>
                </a:solidFill>
                <a:latin typeface="Microsoft New Tai Lue" panose="020B0502040204020203" pitchFamily="34" charset="0"/>
                <a:ea typeface="Verdana" panose="020B0604030504040204" pitchFamily="34" charset="0"/>
                <a:cs typeface="Microsoft New Tai Lue" panose="020B0502040204020203" pitchFamily="34" charset="0"/>
              </a:rPr>
              <a:t> </a:t>
            </a: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L</a:t>
            </a:r>
            <a:r>
              <a:rPr lang="fr-FR"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 </a:t>
            </a:r>
            <a:r>
              <a:rPr lang="fr-FR" sz="2000" b="1" cap="small" dirty="0" err="1">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realisation</a:t>
            </a:r>
            <a:endPar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endParaRPr>
          </a:p>
        </p:txBody>
      </p:sp>
      <p:sp>
        <p:nvSpPr>
          <p:cNvPr id="21" name="Oval 43">
            <a:extLst>
              <a:ext uri="{FF2B5EF4-FFF2-40B4-BE49-F238E27FC236}">
                <a16:creationId xmlns="" xmlns:a16="http://schemas.microsoft.com/office/drawing/2014/main" id="{2D24DC81-EAB8-F443-9FEF-5C2D732AA413}"/>
              </a:ext>
            </a:extLst>
          </p:cNvPr>
          <p:cNvSpPr/>
          <p:nvPr/>
        </p:nvSpPr>
        <p:spPr>
          <a:xfrm>
            <a:off x="1945596" y="188954"/>
            <a:ext cx="846725" cy="867624"/>
          </a:xfrm>
          <a:prstGeom prst="ellipse">
            <a:avLst/>
          </a:prstGeom>
          <a:solidFill>
            <a:srgbClr val="D4544A"/>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3</a:t>
            </a:r>
          </a:p>
        </p:txBody>
      </p:sp>
      <p:pic>
        <p:nvPicPr>
          <p:cNvPr id="3" name="Picture 2">
            <a:extLst>
              <a:ext uri="{FF2B5EF4-FFF2-40B4-BE49-F238E27FC236}">
                <a16:creationId xmlns="" xmlns:a16="http://schemas.microsoft.com/office/drawing/2014/main" id="{FB2986B6-0FAF-B742-8FF9-3EA0364325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149" y="-1280154"/>
            <a:ext cx="13689875" cy="8569228"/>
          </a:xfrm>
          <a:prstGeom prst="rect">
            <a:avLst/>
          </a:prstGeom>
        </p:spPr>
      </p:pic>
    </p:spTree>
    <p:extLst>
      <p:ext uri="{BB962C8B-B14F-4D97-AF65-F5344CB8AC3E}">
        <p14:creationId xmlns:p14="http://schemas.microsoft.com/office/powerpoint/2010/main" val="7925403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6.25E-7 2.59259E-6 L -0.76081 2.59259E-6 " pathEditMode="relative" rAng="0" ptsTypes="AA">
                                      <p:cBhvr>
                                        <p:cTn id="6" dur="1000" fill="hold"/>
                                        <p:tgtEl>
                                          <p:spTgt spid="19"/>
                                        </p:tgtEl>
                                        <p:attrNameLst>
                                          <p:attrName>ppt_x</p:attrName>
                                          <p:attrName>ppt_y</p:attrName>
                                        </p:attrNameLst>
                                      </p:cBhvr>
                                      <p:rCtr x="-38047" y="0"/>
                                    </p:animMotion>
                                  </p:childTnLst>
                                </p:cTn>
                              </p:par>
                            </p:childTnLst>
                          </p:cTn>
                        </p:par>
                        <p:par>
                          <p:cTn id="7" fill="hold">
                            <p:stCondLst>
                              <p:cond delay="1000"/>
                            </p:stCondLst>
                            <p:childTnLst>
                              <p:par>
                                <p:cTn id="8" presetID="10" presetClass="exit" presetSubtype="0" fill="hold" grpId="1" nodeType="after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par>
                          <p:cTn id="15" fill="hold">
                            <p:stCondLst>
                              <p:cond delay="2000"/>
                            </p:stCondLst>
                            <p:childTnLst>
                              <p:par>
                                <p:cTn id="16" presetID="2" presetClass="entr" presetSubtype="8"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250" fill="hold"/>
                                        <p:tgtEl>
                                          <p:spTgt spid="25"/>
                                        </p:tgtEl>
                                        <p:attrNameLst>
                                          <p:attrName>ppt_x</p:attrName>
                                        </p:attrNameLst>
                                      </p:cBhvr>
                                      <p:tavLst>
                                        <p:tav tm="0">
                                          <p:val>
                                            <p:strVal val="0-#ppt_w/2"/>
                                          </p:val>
                                        </p:tav>
                                        <p:tav tm="100000">
                                          <p:val>
                                            <p:strVal val="#ppt_x"/>
                                          </p:val>
                                        </p:tav>
                                      </p:tavLst>
                                    </p:anim>
                                    <p:anim calcmode="lin" valueType="num">
                                      <p:cBhvr additive="base">
                                        <p:cTn id="19" dur="250" fill="hold"/>
                                        <p:tgtEl>
                                          <p:spTgt spid="25"/>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19" grpId="1" animBg="1"/>
      <p:bldP spid="25" grpId="0"/>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 xmlns:a16="http://schemas.microsoft.com/office/drawing/2014/main" id="{2F0E761F-74FB-41E5-9DEE-A7F51E66E4F0}"/>
              </a:ext>
            </a:extLst>
          </p:cNvPr>
          <p:cNvSpPr>
            <a:spLocks noGrp="1"/>
          </p:cNvSpPr>
          <p:nvPr>
            <p:ph type="sldNum" sz="quarter" idx="12"/>
          </p:nvPr>
        </p:nvSpPr>
        <p:spPr/>
        <p:txBody>
          <a:bodyPr/>
          <a:lstStyle/>
          <a:p>
            <a:fld id="{9893BDF0-4B22-4A42-96E4-F62199CB00A9}" type="slidenum">
              <a:rPr lang="fr-FR" smtClean="0"/>
              <a:t>31</a:t>
            </a:fld>
            <a:endParaRPr lang="fr-FR" dirty="0"/>
          </a:p>
        </p:txBody>
      </p:sp>
      <p:sp>
        <p:nvSpPr>
          <p:cNvPr id="6" name="Espace réservé du pied de page 6"/>
          <p:cNvSpPr>
            <a:spLocks noGrp="1"/>
          </p:cNvSpPr>
          <p:nvPr/>
        </p:nvSpPr>
        <p:spPr>
          <a:xfrm>
            <a:off x="5380091" y="6394159"/>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dirty="0">
                <a:latin typeface="Century Gothic" panose="020B0502020202020204" pitchFamily="34" charset="0"/>
              </a:rPr>
              <a:t>Projet1</a:t>
            </a:r>
          </a:p>
        </p:txBody>
      </p:sp>
      <p:sp>
        <p:nvSpPr>
          <p:cNvPr id="7" name="Espace réservé de la date 5"/>
          <p:cNvSpPr>
            <a:spLocks noGrp="1"/>
          </p:cNvSpPr>
          <p:nvPr/>
        </p:nvSpPr>
        <p:spPr>
          <a:xfrm>
            <a:off x="3285410" y="6394159"/>
            <a:ext cx="27432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b="1" dirty="0">
              <a:latin typeface="Century Gothic" panose="020B0502020202020204" pitchFamily="34" charset="0"/>
            </a:endParaRPr>
          </a:p>
        </p:txBody>
      </p:sp>
      <p:pic>
        <p:nvPicPr>
          <p:cNvPr id="8" name="Image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0596" y="6428612"/>
            <a:ext cx="327090" cy="330672"/>
          </a:xfrm>
          <a:prstGeom prst="rect">
            <a:avLst/>
          </a:prstGeom>
        </p:spPr>
      </p:pic>
      <p:cxnSp>
        <p:nvCxnSpPr>
          <p:cNvPr id="15" name="Straight Connector 48"/>
          <p:cNvCxnSpPr>
            <a:cxnSpLocks/>
          </p:cNvCxnSpPr>
          <p:nvPr/>
        </p:nvCxnSpPr>
        <p:spPr>
          <a:xfrm flipH="1" flipV="1">
            <a:off x="-1283" y="679272"/>
            <a:ext cx="1358445" cy="1161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49"/>
          <p:cNvCxnSpPr>
            <a:cxnSpLocks/>
          </p:cNvCxnSpPr>
          <p:nvPr/>
        </p:nvCxnSpPr>
        <p:spPr>
          <a:xfrm flipH="1">
            <a:off x="2823088" y="749217"/>
            <a:ext cx="9377254"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20"/>
          <p:cNvSpPr txBox="1">
            <a:spLocks noChangeArrowheads="1"/>
          </p:cNvSpPr>
          <p:nvPr/>
        </p:nvSpPr>
        <p:spPr bwMode="auto">
          <a:xfrm>
            <a:off x="3449063" y="112184"/>
            <a:ext cx="660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r>
              <a:rPr lang="fr-FR" sz="2800" b="1" dirty="0">
                <a:solidFill>
                  <a:schemeClr val="bg2">
                    <a:lumMod val="25000"/>
                  </a:schemeClr>
                </a:solidFill>
                <a:latin typeface="Century Gothic" panose="020B0502020202020204" pitchFamily="34" charset="0"/>
              </a:rPr>
              <a:t>Réalisation et développement</a:t>
            </a:r>
          </a:p>
        </p:txBody>
      </p:sp>
      <p:sp>
        <p:nvSpPr>
          <p:cNvPr id="19" name="Oval 71"/>
          <p:cNvSpPr/>
          <p:nvPr/>
        </p:nvSpPr>
        <p:spPr>
          <a:xfrm>
            <a:off x="11359289" y="97059"/>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sp>
        <p:nvSpPr>
          <p:cNvPr id="20" name="Oval 71"/>
          <p:cNvSpPr/>
          <p:nvPr/>
        </p:nvSpPr>
        <p:spPr>
          <a:xfrm>
            <a:off x="288000" y="43200"/>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23" name="Oval 71">
            <a:extLst>
              <a:ext uri="{FF2B5EF4-FFF2-40B4-BE49-F238E27FC236}">
                <a16:creationId xmlns="" xmlns:a16="http://schemas.microsoft.com/office/drawing/2014/main" id="{F8F0F937-46C6-4A9F-B3E5-B5E5F557A8C2}"/>
              </a:ext>
            </a:extLst>
          </p:cNvPr>
          <p:cNvSpPr/>
          <p:nvPr/>
        </p:nvSpPr>
        <p:spPr>
          <a:xfrm>
            <a:off x="1184835" y="60307"/>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25" name="TextBox 25">
            <a:extLst>
              <a:ext uri="{FF2B5EF4-FFF2-40B4-BE49-F238E27FC236}">
                <a16:creationId xmlns="" xmlns:a16="http://schemas.microsoft.com/office/drawing/2014/main" id="{0AE7F9B8-D09B-454B-AEE9-270820D79AD4}"/>
              </a:ext>
            </a:extLst>
          </p:cNvPr>
          <p:cNvSpPr txBox="1">
            <a:spLocks noChangeArrowheads="1"/>
          </p:cNvSpPr>
          <p:nvPr/>
        </p:nvSpPr>
        <p:spPr bwMode="auto">
          <a:xfrm>
            <a:off x="6683131" y="909527"/>
            <a:ext cx="41628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t>
            </a:r>
            <a:r>
              <a:rPr lang="en-US" sz="2000" b="1" cap="small" dirty="0">
                <a:solidFill>
                  <a:srgbClr val="009999"/>
                </a:solidFill>
                <a:latin typeface="Microsoft New Tai Lue" panose="020B0502040204020203" pitchFamily="34" charset="0"/>
                <a:ea typeface="Verdana" panose="020B0604030504040204" pitchFamily="34" charset="0"/>
                <a:cs typeface="Microsoft New Tai Lue" panose="020B0502040204020203" pitchFamily="34" charset="0"/>
              </a:rPr>
              <a:t> </a:t>
            </a: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L</a:t>
            </a:r>
            <a:r>
              <a:rPr lang="fr-FR"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 </a:t>
            </a:r>
            <a:r>
              <a:rPr lang="fr-FR" sz="2000" b="1" cap="small" dirty="0" err="1">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realisation</a:t>
            </a:r>
            <a:endPar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endParaRPr>
          </a:p>
        </p:txBody>
      </p:sp>
      <p:sp>
        <p:nvSpPr>
          <p:cNvPr id="21" name="Oval 43">
            <a:extLst>
              <a:ext uri="{FF2B5EF4-FFF2-40B4-BE49-F238E27FC236}">
                <a16:creationId xmlns="" xmlns:a16="http://schemas.microsoft.com/office/drawing/2014/main" id="{2D24DC81-EAB8-F443-9FEF-5C2D732AA413}"/>
              </a:ext>
            </a:extLst>
          </p:cNvPr>
          <p:cNvSpPr/>
          <p:nvPr/>
        </p:nvSpPr>
        <p:spPr>
          <a:xfrm>
            <a:off x="1945596" y="188954"/>
            <a:ext cx="846725" cy="867624"/>
          </a:xfrm>
          <a:prstGeom prst="ellipse">
            <a:avLst/>
          </a:prstGeom>
          <a:solidFill>
            <a:srgbClr val="D4544A"/>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3</a:t>
            </a:r>
          </a:p>
        </p:txBody>
      </p:sp>
      <p:pic>
        <p:nvPicPr>
          <p:cNvPr id="3" name="Picture 2">
            <a:extLst>
              <a:ext uri="{FF2B5EF4-FFF2-40B4-BE49-F238E27FC236}">
                <a16:creationId xmlns="" xmlns:a16="http://schemas.microsoft.com/office/drawing/2014/main" id="{FFE9BCED-373A-764A-B023-F403264926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650" y="-1050049"/>
            <a:ext cx="14186262" cy="8676751"/>
          </a:xfrm>
          <a:prstGeom prst="rect">
            <a:avLst/>
          </a:prstGeom>
        </p:spPr>
      </p:pic>
    </p:spTree>
    <p:extLst>
      <p:ext uri="{BB962C8B-B14F-4D97-AF65-F5344CB8AC3E}">
        <p14:creationId xmlns:p14="http://schemas.microsoft.com/office/powerpoint/2010/main" val="170550871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6.25E-7 2.59259E-6 L -0.76081 2.59259E-6 " pathEditMode="relative" rAng="0" ptsTypes="AA">
                                      <p:cBhvr>
                                        <p:cTn id="6" dur="1000" fill="hold"/>
                                        <p:tgtEl>
                                          <p:spTgt spid="19"/>
                                        </p:tgtEl>
                                        <p:attrNameLst>
                                          <p:attrName>ppt_x</p:attrName>
                                          <p:attrName>ppt_y</p:attrName>
                                        </p:attrNameLst>
                                      </p:cBhvr>
                                      <p:rCtr x="-38047" y="0"/>
                                    </p:animMotion>
                                  </p:childTnLst>
                                </p:cTn>
                              </p:par>
                            </p:childTnLst>
                          </p:cTn>
                        </p:par>
                        <p:par>
                          <p:cTn id="7" fill="hold">
                            <p:stCondLst>
                              <p:cond delay="1000"/>
                            </p:stCondLst>
                            <p:childTnLst>
                              <p:par>
                                <p:cTn id="8" presetID="10" presetClass="exit" presetSubtype="0" fill="hold" grpId="1" nodeType="after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par>
                          <p:cTn id="15" fill="hold">
                            <p:stCondLst>
                              <p:cond delay="2000"/>
                            </p:stCondLst>
                            <p:childTnLst>
                              <p:par>
                                <p:cTn id="16" presetID="2" presetClass="entr" presetSubtype="8"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250" fill="hold"/>
                                        <p:tgtEl>
                                          <p:spTgt spid="25"/>
                                        </p:tgtEl>
                                        <p:attrNameLst>
                                          <p:attrName>ppt_x</p:attrName>
                                        </p:attrNameLst>
                                      </p:cBhvr>
                                      <p:tavLst>
                                        <p:tav tm="0">
                                          <p:val>
                                            <p:strVal val="0-#ppt_w/2"/>
                                          </p:val>
                                        </p:tav>
                                        <p:tav tm="100000">
                                          <p:val>
                                            <p:strVal val="#ppt_x"/>
                                          </p:val>
                                        </p:tav>
                                      </p:tavLst>
                                    </p:anim>
                                    <p:anim calcmode="lin" valueType="num">
                                      <p:cBhvr additive="base">
                                        <p:cTn id="19" dur="250" fill="hold"/>
                                        <p:tgtEl>
                                          <p:spTgt spid="25"/>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19" grpId="1" animBg="1"/>
      <p:bldP spid="25" grpId="0"/>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 xmlns:a16="http://schemas.microsoft.com/office/drawing/2014/main" id="{2F0E761F-74FB-41E5-9DEE-A7F51E66E4F0}"/>
              </a:ext>
            </a:extLst>
          </p:cNvPr>
          <p:cNvSpPr>
            <a:spLocks noGrp="1"/>
          </p:cNvSpPr>
          <p:nvPr>
            <p:ph type="sldNum" sz="quarter" idx="12"/>
          </p:nvPr>
        </p:nvSpPr>
        <p:spPr/>
        <p:txBody>
          <a:bodyPr/>
          <a:lstStyle/>
          <a:p>
            <a:fld id="{9893BDF0-4B22-4A42-96E4-F62199CB00A9}" type="slidenum">
              <a:rPr lang="fr-FR" smtClean="0"/>
              <a:t>32</a:t>
            </a:fld>
            <a:endParaRPr lang="fr-FR" dirty="0"/>
          </a:p>
        </p:txBody>
      </p:sp>
      <p:sp>
        <p:nvSpPr>
          <p:cNvPr id="6" name="Espace réservé du pied de page 6"/>
          <p:cNvSpPr>
            <a:spLocks noGrp="1"/>
          </p:cNvSpPr>
          <p:nvPr/>
        </p:nvSpPr>
        <p:spPr>
          <a:xfrm>
            <a:off x="5380091" y="6394159"/>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dirty="0">
                <a:latin typeface="Century Gothic" panose="020B0502020202020204" pitchFamily="34" charset="0"/>
              </a:rPr>
              <a:t>Projet1</a:t>
            </a:r>
          </a:p>
        </p:txBody>
      </p:sp>
      <p:sp>
        <p:nvSpPr>
          <p:cNvPr id="7" name="Espace réservé de la date 5"/>
          <p:cNvSpPr>
            <a:spLocks noGrp="1"/>
          </p:cNvSpPr>
          <p:nvPr/>
        </p:nvSpPr>
        <p:spPr>
          <a:xfrm>
            <a:off x="3285410" y="6394159"/>
            <a:ext cx="27432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b="1" dirty="0">
              <a:latin typeface="Century Gothic" panose="020B0502020202020204" pitchFamily="34" charset="0"/>
            </a:endParaRPr>
          </a:p>
        </p:txBody>
      </p:sp>
      <p:pic>
        <p:nvPicPr>
          <p:cNvPr id="8" name="Image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0596" y="6428612"/>
            <a:ext cx="327090" cy="330672"/>
          </a:xfrm>
          <a:prstGeom prst="rect">
            <a:avLst/>
          </a:prstGeom>
        </p:spPr>
      </p:pic>
      <p:cxnSp>
        <p:nvCxnSpPr>
          <p:cNvPr id="15" name="Straight Connector 48"/>
          <p:cNvCxnSpPr>
            <a:cxnSpLocks/>
          </p:cNvCxnSpPr>
          <p:nvPr/>
        </p:nvCxnSpPr>
        <p:spPr>
          <a:xfrm flipH="1" flipV="1">
            <a:off x="-1283" y="679272"/>
            <a:ext cx="1358445" cy="1161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49"/>
          <p:cNvCxnSpPr>
            <a:cxnSpLocks/>
          </p:cNvCxnSpPr>
          <p:nvPr/>
        </p:nvCxnSpPr>
        <p:spPr>
          <a:xfrm flipH="1">
            <a:off x="2823088" y="749217"/>
            <a:ext cx="9377254"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20"/>
          <p:cNvSpPr txBox="1">
            <a:spLocks noChangeArrowheads="1"/>
          </p:cNvSpPr>
          <p:nvPr/>
        </p:nvSpPr>
        <p:spPr bwMode="auto">
          <a:xfrm>
            <a:off x="3449063" y="112184"/>
            <a:ext cx="660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r>
              <a:rPr lang="fr-FR" sz="2800" b="1" dirty="0">
                <a:solidFill>
                  <a:schemeClr val="bg2">
                    <a:lumMod val="25000"/>
                  </a:schemeClr>
                </a:solidFill>
                <a:latin typeface="Century Gothic" panose="020B0502020202020204" pitchFamily="34" charset="0"/>
              </a:rPr>
              <a:t>Réalisation et développement</a:t>
            </a:r>
          </a:p>
        </p:txBody>
      </p:sp>
      <p:sp>
        <p:nvSpPr>
          <p:cNvPr id="19" name="Oval 71"/>
          <p:cNvSpPr/>
          <p:nvPr/>
        </p:nvSpPr>
        <p:spPr>
          <a:xfrm>
            <a:off x="11359289" y="97059"/>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sp>
        <p:nvSpPr>
          <p:cNvPr id="20" name="Oval 71"/>
          <p:cNvSpPr/>
          <p:nvPr/>
        </p:nvSpPr>
        <p:spPr>
          <a:xfrm>
            <a:off x="288000" y="43200"/>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23" name="Oval 71">
            <a:extLst>
              <a:ext uri="{FF2B5EF4-FFF2-40B4-BE49-F238E27FC236}">
                <a16:creationId xmlns="" xmlns:a16="http://schemas.microsoft.com/office/drawing/2014/main" id="{F8F0F937-46C6-4A9F-B3E5-B5E5F557A8C2}"/>
              </a:ext>
            </a:extLst>
          </p:cNvPr>
          <p:cNvSpPr/>
          <p:nvPr/>
        </p:nvSpPr>
        <p:spPr>
          <a:xfrm>
            <a:off x="1184835" y="60307"/>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25" name="TextBox 25">
            <a:extLst>
              <a:ext uri="{FF2B5EF4-FFF2-40B4-BE49-F238E27FC236}">
                <a16:creationId xmlns="" xmlns:a16="http://schemas.microsoft.com/office/drawing/2014/main" id="{0AE7F9B8-D09B-454B-AEE9-270820D79AD4}"/>
              </a:ext>
            </a:extLst>
          </p:cNvPr>
          <p:cNvSpPr txBox="1">
            <a:spLocks noChangeArrowheads="1"/>
          </p:cNvSpPr>
          <p:nvPr/>
        </p:nvSpPr>
        <p:spPr bwMode="auto">
          <a:xfrm>
            <a:off x="6683131" y="909527"/>
            <a:ext cx="41628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t>
            </a:r>
            <a:r>
              <a:rPr lang="en-US" sz="2000" b="1" cap="small" dirty="0">
                <a:solidFill>
                  <a:srgbClr val="009999"/>
                </a:solidFill>
                <a:latin typeface="Microsoft New Tai Lue" panose="020B0502040204020203" pitchFamily="34" charset="0"/>
                <a:ea typeface="Verdana" panose="020B0604030504040204" pitchFamily="34" charset="0"/>
                <a:cs typeface="Microsoft New Tai Lue" panose="020B0502040204020203" pitchFamily="34" charset="0"/>
              </a:rPr>
              <a:t> </a:t>
            </a: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L</a:t>
            </a:r>
            <a:r>
              <a:rPr lang="fr-FR"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 </a:t>
            </a:r>
            <a:r>
              <a:rPr lang="fr-FR" sz="2000" b="1" cap="small" dirty="0" err="1">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realisation</a:t>
            </a:r>
            <a:endPar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endParaRPr>
          </a:p>
        </p:txBody>
      </p:sp>
      <p:sp>
        <p:nvSpPr>
          <p:cNvPr id="21" name="Oval 43">
            <a:extLst>
              <a:ext uri="{FF2B5EF4-FFF2-40B4-BE49-F238E27FC236}">
                <a16:creationId xmlns="" xmlns:a16="http://schemas.microsoft.com/office/drawing/2014/main" id="{2D24DC81-EAB8-F443-9FEF-5C2D732AA413}"/>
              </a:ext>
            </a:extLst>
          </p:cNvPr>
          <p:cNvSpPr/>
          <p:nvPr/>
        </p:nvSpPr>
        <p:spPr>
          <a:xfrm>
            <a:off x="1945596" y="188954"/>
            <a:ext cx="846725" cy="867624"/>
          </a:xfrm>
          <a:prstGeom prst="ellipse">
            <a:avLst/>
          </a:prstGeom>
          <a:solidFill>
            <a:srgbClr val="D4544A"/>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3</a:t>
            </a:r>
          </a:p>
        </p:txBody>
      </p:sp>
      <p:pic>
        <p:nvPicPr>
          <p:cNvPr id="3" name="Picture 2">
            <a:extLst>
              <a:ext uri="{FF2B5EF4-FFF2-40B4-BE49-F238E27FC236}">
                <a16:creationId xmlns="" xmlns:a16="http://schemas.microsoft.com/office/drawing/2014/main" id="{22CA593F-9FCE-294C-A27A-637948F00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119" y="-1254033"/>
            <a:ext cx="13074467" cy="8673736"/>
          </a:xfrm>
          <a:prstGeom prst="rect">
            <a:avLst/>
          </a:prstGeom>
        </p:spPr>
      </p:pic>
    </p:spTree>
    <p:extLst>
      <p:ext uri="{BB962C8B-B14F-4D97-AF65-F5344CB8AC3E}">
        <p14:creationId xmlns:p14="http://schemas.microsoft.com/office/powerpoint/2010/main" val="7788329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6.25E-7 2.59259E-6 L -0.76081 2.59259E-6 " pathEditMode="relative" rAng="0" ptsTypes="AA">
                                      <p:cBhvr>
                                        <p:cTn id="6" dur="1000" fill="hold"/>
                                        <p:tgtEl>
                                          <p:spTgt spid="19"/>
                                        </p:tgtEl>
                                        <p:attrNameLst>
                                          <p:attrName>ppt_x</p:attrName>
                                          <p:attrName>ppt_y</p:attrName>
                                        </p:attrNameLst>
                                      </p:cBhvr>
                                      <p:rCtr x="-38047" y="0"/>
                                    </p:animMotion>
                                  </p:childTnLst>
                                </p:cTn>
                              </p:par>
                            </p:childTnLst>
                          </p:cTn>
                        </p:par>
                        <p:par>
                          <p:cTn id="7" fill="hold">
                            <p:stCondLst>
                              <p:cond delay="1000"/>
                            </p:stCondLst>
                            <p:childTnLst>
                              <p:par>
                                <p:cTn id="8" presetID="10" presetClass="exit" presetSubtype="0" fill="hold" grpId="1" nodeType="after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par>
                          <p:cTn id="15" fill="hold">
                            <p:stCondLst>
                              <p:cond delay="2000"/>
                            </p:stCondLst>
                            <p:childTnLst>
                              <p:par>
                                <p:cTn id="16" presetID="2" presetClass="entr" presetSubtype="8"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250" fill="hold"/>
                                        <p:tgtEl>
                                          <p:spTgt spid="25"/>
                                        </p:tgtEl>
                                        <p:attrNameLst>
                                          <p:attrName>ppt_x</p:attrName>
                                        </p:attrNameLst>
                                      </p:cBhvr>
                                      <p:tavLst>
                                        <p:tav tm="0">
                                          <p:val>
                                            <p:strVal val="0-#ppt_w/2"/>
                                          </p:val>
                                        </p:tav>
                                        <p:tav tm="100000">
                                          <p:val>
                                            <p:strVal val="#ppt_x"/>
                                          </p:val>
                                        </p:tav>
                                      </p:tavLst>
                                    </p:anim>
                                    <p:anim calcmode="lin" valueType="num">
                                      <p:cBhvr additive="base">
                                        <p:cTn id="19" dur="250" fill="hold"/>
                                        <p:tgtEl>
                                          <p:spTgt spid="25"/>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19" grpId="1" animBg="1"/>
      <p:bldP spid="25" grpId="0"/>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 xmlns:a16="http://schemas.microsoft.com/office/drawing/2014/main" id="{2F0E761F-74FB-41E5-9DEE-A7F51E66E4F0}"/>
              </a:ext>
            </a:extLst>
          </p:cNvPr>
          <p:cNvSpPr>
            <a:spLocks noGrp="1"/>
          </p:cNvSpPr>
          <p:nvPr>
            <p:ph type="sldNum" sz="quarter" idx="12"/>
          </p:nvPr>
        </p:nvSpPr>
        <p:spPr/>
        <p:txBody>
          <a:bodyPr/>
          <a:lstStyle/>
          <a:p>
            <a:fld id="{9893BDF0-4B22-4A42-96E4-F62199CB00A9}" type="slidenum">
              <a:rPr lang="fr-FR" smtClean="0"/>
              <a:t>33</a:t>
            </a:fld>
            <a:endParaRPr lang="fr-FR" dirty="0"/>
          </a:p>
        </p:txBody>
      </p:sp>
      <p:sp>
        <p:nvSpPr>
          <p:cNvPr id="6" name="Espace réservé du pied de page 6"/>
          <p:cNvSpPr>
            <a:spLocks noGrp="1"/>
          </p:cNvSpPr>
          <p:nvPr/>
        </p:nvSpPr>
        <p:spPr>
          <a:xfrm>
            <a:off x="5380091" y="6394159"/>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dirty="0">
                <a:latin typeface="Century Gothic" panose="020B0502020202020204" pitchFamily="34" charset="0"/>
              </a:rPr>
              <a:t>Projet1</a:t>
            </a:r>
          </a:p>
        </p:txBody>
      </p:sp>
      <p:sp>
        <p:nvSpPr>
          <p:cNvPr id="7" name="Espace réservé de la date 5"/>
          <p:cNvSpPr>
            <a:spLocks noGrp="1"/>
          </p:cNvSpPr>
          <p:nvPr/>
        </p:nvSpPr>
        <p:spPr>
          <a:xfrm>
            <a:off x="3285410" y="6394159"/>
            <a:ext cx="27432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b="1" dirty="0">
              <a:latin typeface="Century Gothic" panose="020B0502020202020204" pitchFamily="34" charset="0"/>
            </a:endParaRPr>
          </a:p>
        </p:txBody>
      </p:sp>
      <p:pic>
        <p:nvPicPr>
          <p:cNvPr id="8" name="Image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0596" y="6428612"/>
            <a:ext cx="327090" cy="330672"/>
          </a:xfrm>
          <a:prstGeom prst="rect">
            <a:avLst/>
          </a:prstGeom>
        </p:spPr>
      </p:pic>
      <p:cxnSp>
        <p:nvCxnSpPr>
          <p:cNvPr id="15" name="Straight Connector 48"/>
          <p:cNvCxnSpPr>
            <a:cxnSpLocks/>
          </p:cNvCxnSpPr>
          <p:nvPr/>
        </p:nvCxnSpPr>
        <p:spPr>
          <a:xfrm flipH="1" flipV="1">
            <a:off x="-1283" y="679272"/>
            <a:ext cx="1358445" cy="1161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49"/>
          <p:cNvCxnSpPr>
            <a:cxnSpLocks/>
          </p:cNvCxnSpPr>
          <p:nvPr/>
        </p:nvCxnSpPr>
        <p:spPr>
          <a:xfrm flipH="1">
            <a:off x="2823088" y="749217"/>
            <a:ext cx="9377254"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20"/>
          <p:cNvSpPr txBox="1">
            <a:spLocks noChangeArrowheads="1"/>
          </p:cNvSpPr>
          <p:nvPr/>
        </p:nvSpPr>
        <p:spPr bwMode="auto">
          <a:xfrm>
            <a:off x="3449063" y="112184"/>
            <a:ext cx="660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r>
              <a:rPr lang="fr-FR" sz="2800" b="1" dirty="0">
                <a:solidFill>
                  <a:schemeClr val="bg2">
                    <a:lumMod val="25000"/>
                  </a:schemeClr>
                </a:solidFill>
                <a:latin typeface="Century Gothic" panose="020B0502020202020204" pitchFamily="34" charset="0"/>
              </a:rPr>
              <a:t>Réalisation et développement</a:t>
            </a:r>
          </a:p>
        </p:txBody>
      </p:sp>
      <p:sp>
        <p:nvSpPr>
          <p:cNvPr id="19" name="Oval 71"/>
          <p:cNvSpPr/>
          <p:nvPr/>
        </p:nvSpPr>
        <p:spPr>
          <a:xfrm>
            <a:off x="11359289" y="97059"/>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sp>
        <p:nvSpPr>
          <p:cNvPr id="20" name="Oval 71"/>
          <p:cNvSpPr/>
          <p:nvPr/>
        </p:nvSpPr>
        <p:spPr>
          <a:xfrm>
            <a:off x="288000" y="43200"/>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23" name="Oval 71">
            <a:extLst>
              <a:ext uri="{FF2B5EF4-FFF2-40B4-BE49-F238E27FC236}">
                <a16:creationId xmlns="" xmlns:a16="http://schemas.microsoft.com/office/drawing/2014/main" id="{F8F0F937-46C6-4A9F-B3E5-B5E5F557A8C2}"/>
              </a:ext>
            </a:extLst>
          </p:cNvPr>
          <p:cNvSpPr/>
          <p:nvPr/>
        </p:nvSpPr>
        <p:spPr>
          <a:xfrm>
            <a:off x="1184835" y="60307"/>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25" name="TextBox 25">
            <a:extLst>
              <a:ext uri="{FF2B5EF4-FFF2-40B4-BE49-F238E27FC236}">
                <a16:creationId xmlns="" xmlns:a16="http://schemas.microsoft.com/office/drawing/2014/main" id="{0AE7F9B8-D09B-454B-AEE9-270820D79AD4}"/>
              </a:ext>
            </a:extLst>
          </p:cNvPr>
          <p:cNvSpPr txBox="1">
            <a:spLocks noChangeArrowheads="1"/>
          </p:cNvSpPr>
          <p:nvPr/>
        </p:nvSpPr>
        <p:spPr bwMode="auto">
          <a:xfrm>
            <a:off x="6683131" y="909527"/>
            <a:ext cx="41628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t>
            </a:r>
            <a:r>
              <a:rPr lang="en-US" sz="2000" b="1" cap="small" dirty="0">
                <a:solidFill>
                  <a:srgbClr val="009999"/>
                </a:solidFill>
                <a:latin typeface="Microsoft New Tai Lue" panose="020B0502040204020203" pitchFamily="34" charset="0"/>
                <a:ea typeface="Verdana" panose="020B0604030504040204" pitchFamily="34" charset="0"/>
                <a:cs typeface="Microsoft New Tai Lue" panose="020B0502040204020203" pitchFamily="34" charset="0"/>
              </a:rPr>
              <a:t> </a:t>
            </a: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L</a:t>
            </a:r>
            <a:r>
              <a:rPr lang="fr-FR"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 </a:t>
            </a:r>
            <a:r>
              <a:rPr lang="fr-FR" sz="2000" b="1" cap="small" dirty="0" err="1">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realisation</a:t>
            </a:r>
            <a:endPar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endParaRPr>
          </a:p>
        </p:txBody>
      </p:sp>
      <p:sp>
        <p:nvSpPr>
          <p:cNvPr id="21" name="Oval 43">
            <a:extLst>
              <a:ext uri="{FF2B5EF4-FFF2-40B4-BE49-F238E27FC236}">
                <a16:creationId xmlns="" xmlns:a16="http://schemas.microsoft.com/office/drawing/2014/main" id="{2D24DC81-EAB8-F443-9FEF-5C2D732AA413}"/>
              </a:ext>
            </a:extLst>
          </p:cNvPr>
          <p:cNvSpPr/>
          <p:nvPr/>
        </p:nvSpPr>
        <p:spPr>
          <a:xfrm>
            <a:off x="1945596" y="188954"/>
            <a:ext cx="846725" cy="867624"/>
          </a:xfrm>
          <a:prstGeom prst="ellipse">
            <a:avLst/>
          </a:prstGeom>
          <a:solidFill>
            <a:srgbClr val="D4544A"/>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3</a:t>
            </a:r>
          </a:p>
        </p:txBody>
      </p:sp>
      <p:pic>
        <p:nvPicPr>
          <p:cNvPr id="3" name="Picture 2">
            <a:extLst>
              <a:ext uri="{FF2B5EF4-FFF2-40B4-BE49-F238E27FC236}">
                <a16:creationId xmlns="" xmlns:a16="http://schemas.microsoft.com/office/drawing/2014/main" id="{9BB9B2F3-CAB2-B342-B5A9-FD81F84781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257" y="-2097741"/>
            <a:ext cx="12932228" cy="14585832"/>
          </a:xfrm>
          <a:prstGeom prst="rect">
            <a:avLst/>
          </a:prstGeom>
        </p:spPr>
      </p:pic>
    </p:spTree>
    <p:extLst>
      <p:ext uri="{BB962C8B-B14F-4D97-AF65-F5344CB8AC3E}">
        <p14:creationId xmlns:p14="http://schemas.microsoft.com/office/powerpoint/2010/main" val="32370694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6.25E-7 2.59259E-6 L -0.76081 2.59259E-6 " pathEditMode="relative" rAng="0" ptsTypes="AA">
                                      <p:cBhvr>
                                        <p:cTn id="6" dur="1000" fill="hold"/>
                                        <p:tgtEl>
                                          <p:spTgt spid="19"/>
                                        </p:tgtEl>
                                        <p:attrNameLst>
                                          <p:attrName>ppt_x</p:attrName>
                                          <p:attrName>ppt_y</p:attrName>
                                        </p:attrNameLst>
                                      </p:cBhvr>
                                      <p:rCtr x="-38047" y="0"/>
                                    </p:animMotion>
                                  </p:childTnLst>
                                </p:cTn>
                              </p:par>
                            </p:childTnLst>
                          </p:cTn>
                        </p:par>
                        <p:par>
                          <p:cTn id="7" fill="hold">
                            <p:stCondLst>
                              <p:cond delay="1000"/>
                            </p:stCondLst>
                            <p:childTnLst>
                              <p:par>
                                <p:cTn id="8" presetID="10" presetClass="exit" presetSubtype="0" fill="hold" grpId="1" nodeType="after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par>
                          <p:cTn id="15" fill="hold">
                            <p:stCondLst>
                              <p:cond delay="2000"/>
                            </p:stCondLst>
                            <p:childTnLst>
                              <p:par>
                                <p:cTn id="16" presetID="2" presetClass="entr" presetSubtype="8"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250" fill="hold"/>
                                        <p:tgtEl>
                                          <p:spTgt spid="25"/>
                                        </p:tgtEl>
                                        <p:attrNameLst>
                                          <p:attrName>ppt_x</p:attrName>
                                        </p:attrNameLst>
                                      </p:cBhvr>
                                      <p:tavLst>
                                        <p:tav tm="0">
                                          <p:val>
                                            <p:strVal val="0-#ppt_w/2"/>
                                          </p:val>
                                        </p:tav>
                                        <p:tav tm="100000">
                                          <p:val>
                                            <p:strVal val="#ppt_x"/>
                                          </p:val>
                                        </p:tav>
                                      </p:tavLst>
                                    </p:anim>
                                    <p:anim calcmode="lin" valueType="num">
                                      <p:cBhvr additive="base">
                                        <p:cTn id="19" dur="250" fill="hold"/>
                                        <p:tgtEl>
                                          <p:spTgt spid="25"/>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19" grpId="1" animBg="1"/>
      <p:bldP spid="25" grpId="0"/>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 xmlns:a16="http://schemas.microsoft.com/office/drawing/2014/main" id="{2F0E761F-74FB-41E5-9DEE-A7F51E66E4F0}"/>
              </a:ext>
            </a:extLst>
          </p:cNvPr>
          <p:cNvSpPr>
            <a:spLocks noGrp="1"/>
          </p:cNvSpPr>
          <p:nvPr>
            <p:ph type="sldNum" sz="quarter" idx="12"/>
          </p:nvPr>
        </p:nvSpPr>
        <p:spPr/>
        <p:txBody>
          <a:bodyPr/>
          <a:lstStyle/>
          <a:p>
            <a:fld id="{9893BDF0-4B22-4A42-96E4-F62199CB00A9}" type="slidenum">
              <a:rPr lang="fr-FR" smtClean="0"/>
              <a:t>34</a:t>
            </a:fld>
            <a:endParaRPr lang="fr-FR" dirty="0"/>
          </a:p>
        </p:txBody>
      </p:sp>
      <p:sp>
        <p:nvSpPr>
          <p:cNvPr id="6" name="Espace réservé du pied de page 6"/>
          <p:cNvSpPr>
            <a:spLocks noGrp="1"/>
          </p:cNvSpPr>
          <p:nvPr/>
        </p:nvSpPr>
        <p:spPr>
          <a:xfrm>
            <a:off x="5380091" y="6394159"/>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dirty="0">
                <a:latin typeface="Century Gothic" panose="020B0502020202020204" pitchFamily="34" charset="0"/>
              </a:rPr>
              <a:t>Projet1</a:t>
            </a:r>
          </a:p>
        </p:txBody>
      </p:sp>
      <p:sp>
        <p:nvSpPr>
          <p:cNvPr id="7" name="Espace réservé de la date 5"/>
          <p:cNvSpPr>
            <a:spLocks noGrp="1"/>
          </p:cNvSpPr>
          <p:nvPr/>
        </p:nvSpPr>
        <p:spPr>
          <a:xfrm>
            <a:off x="3285410" y="6394159"/>
            <a:ext cx="27432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b="1" dirty="0">
              <a:latin typeface="Century Gothic" panose="020B0502020202020204" pitchFamily="34" charset="0"/>
            </a:endParaRPr>
          </a:p>
        </p:txBody>
      </p:sp>
      <p:pic>
        <p:nvPicPr>
          <p:cNvPr id="8" name="Image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0596" y="6428612"/>
            <a:ext cx="327090" cy="330672"/>
          </a:xfrm>
          <a:prstGeom prst="rect">
            <a:avLst/>
          </a:prstGeom>
        </p:spPr>
      </p:pic>
      <p:cxnSp>
        <p:nvCxnSpPr>
          <p:cNvPr id="15" name="Straight Connector 48"/>
          <p:cNvCxnSpPr>
            <a:cxnSpLocks/>
          </p:cNvCxnSpPr>
          <p:nvPr/>
        </p:nvCxnSpPr>
        <p:spPr>
          <a:xfrm flipH="1" flipV="1">
            <a:off x="-1283" y="679272"/>
            <a:ext cx="1358445" cy="1161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49"/>
          <p:cNvCxnSpPr>
            <a:cxnSpLocks/>
          </p:cNvCxnSpPr>
          <p:nvPr/>
        </p:nvCxnSpPr>
        <p:spPr>
          <a:xfrm flipH="1">
            <a:off x="2823088" y="749217"/>
            <a:ext cx="9377254"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20"/>
          <p:cNvSpPr txBox="1">
            <a:spLocks noChangeArrowheads="1"/>
          </p:cNvSpPr>
          <p:nvPr/>
        </p:nvSpPr>
        <p:spPr bwMode="auto">
          <a:xfrm>
            <a:off x="3449063" y="112184"/>
            <a:ext cx="660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r>
              <a:rPr lang="fr-FR" sz="2800" b="1" dirty="0">
                <a:solidFill>
                  <a:schemeClr val="bg2">
                    <a:lumMod val="25000"/>
                  </a:schemeClr>
                </a:solidFill>
                <a:latin typeface="Century Gothic" panose="020B0502020202020204" pitchFamily="34" charset="0"/>
              </a:rPr>
              <a:t>Réalisation et développement</a:t>
            </a:r>
          </a:p>
        </p:txBody>
      </p:sp>
      <p:sp>
        <p:nvSpPr>
          <p:cNvPr id="19" name="Oval 71"/>
          <p:cNvSpPr/>
          <p:nvPr/>
        </p:nvSpPr>
        <p:spPr>
          <a:xfrm>
            <a:off x="11359289" y="97059"/>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sp>
        <p:nvSpPr>
          <p:cNvPr id="20" name="Oval 71"/>
          <p:cNvSpPr/>
          <p:nvPr/>
        </p:nvSpPr>
        <p:spPr>
          <a:xfrm>
            <a:off x="288000" y="43200"/>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23" name="Oval 71">
            <a:extLst>
              <a:ext uri="{FF2B5EF4-FFF2-40B4-BE49-F238E27FC236}">
                <a16:creationId xmlns="" xmlns:a16="http://schemas.microsoft.com/office/drawing/2014/main" id="{F8F0F937-46C6-4A9F-B3E5-B5E5F557A8C2}"/>
              </a:ext>
            </a:extLst>
          </p:cNvPr>
          <p:cNvSpPr/>
          <p:nvPr/>
        </p:nvSpPr>
        <p:spPr>
          <a:xfrm>
            <a:off x="1184835" y="60307"/>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25" name="TextBox 25">
            <a:extLst>
              <a:ext uri="{FF2B5EF4-FFF2-40B4-BE49-F238E27FC236}">
                <a16:creationId xmlns="" xmlns:a16="http://schemas.microsoft.com/office/drawing/2014/main" id="{0AE7F9B8-D09B-454B-AEE9-270820D79AD4}"/>
              </a:ext>
            </a:extLst>
          </p:cNvPr>
          <p:cNvSpPr txBox="1">
            <a:spLocks noChangeArrowheads="1"/>
          </p:cNvSpPr>
          <p:nvPr/>
        </p:nvSpPr>
        <p:spPr bwMode="auto">
          <a:xfrm>
            <a:off x="6683131" y="909527"/>
            <a:ext cx="41628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t>
            </a:r>
            <a:r>
              <a:rPr lang="en-US" sz="2000" b="1" cap="small" dirty="0">
                <a:solidFill>
                  <a:srgbClr val="009999"/>
                </a:solidFill>
                <a:latin typeface="Microsoft New Tai Lue" panose="020B0502040204020203" pitchFamily="34" charset="0"/>
                <a:ea typeface="Verdana" panose="020B0604030504040204" pitchFamily="34" charset="0"/>
                <a:cs typeface="Microsoft New Tai Lue" panose="020B0502040204020203" pitchFamily="34" charset="0"/>
              </a:rPr>
              <a:t> </a:t>
            </a: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L</a:t>
            </a:r>
            <a:r>
              <a:rPr lang="fr-FR"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 </a:t>
            </a:r>
            <a:r>
              <a:rPr lang="fr-FR" sz="2000" b="1" cap="small" dirty="0" err="1">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realisation</a:t>
            </a:r>
            <a:endPar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endParaRPr>
          </a:p>
        </p:txBody>
      </p:sp>
      <p:sp>
        <p:nvSpPr>
          <p:cNvPr id="21" name="Oval 43">
            <a:extLst>
              <a:ext uri="{FF2B5EF4-FFF2-40B4-BE49-F238E27FC236}">
                <a16:creationId xmlns="" xmlns:a16="http://schemas.microsoft.com/office/drawing/2014/main" id="{2D24DC81-EAB8-F443-9FEF-5C2D732AA413}"/>
              </a:ext>
            </a:extLst>
          </p:cNvPr>
          <p:cNvSpPr/>
          <p:nvPr/>
        </p:nvSpPr>
        <p:spPr>
          <a:xfrm>
            <a:off x="1945596" y="188954"/>
            <a:ext cx="846725" cy="867624"/>
          </a:xfrm>
          <a:prstGeom prst="ellipse">
            <a:avLst/>
          </a:prstGeom>
          <a:solidFill>
            <a:srgbClr val="D4544A"/>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3</a:t>
            </a:r>
          </a:p>
        </p:txBody>
      </p:sp>
      <p:pic>
        <p:nvPicPr>
          <p:cNvPr id="3" name="Picture 2">
            <a:extLst>
              <a:ext uri="{FF2B5EF4-FFF2-40B4-BE49-F238E27FC236}">
                <a16:creationId xmlns="" xmlns:a16="http://schemas.microsoft.com/office/drawing/2014/main" id="{D5D948E4-26F0-184F-8FE9-B9217A08A9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131" y="-1227909"/>
            <a:ext cx="13192756" cy="8673738"/>
          </a:xfrm>
          <a:prstGeom prst="rect">
            <a:avLst/>
          </a:prstGeom>
        </p:spPr>
      </p:pic>
    </p:spTree>
    <p:extLst>
      <p:ext uri="{BB962C8B-B14F-4D97-AF65-F5344CB8AC3E}">
        <p14:creationId xmlns:p14="http://schemas.microsoft.com/office/powerpoint/2010/main" val="321852486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6.25E-7 2.59259E-6 L -0.76081 2.59259E-6 " pathEditMode="relative" rAng="0" ptsTypes="AA">
                                      <p:cBhvr>
                                        <p:cTn id="6" dur="1000" fill="hold"/>
                                        <p:tgtEl>
                                          <p:spTgt spid="19"/>
                                        </p:tgtEl>
                                        <p:attrNameLst>
                                          <p:attrName>ppt_x</p:attrName>
                                          <p:attrName>ppt_y</p:attrName>
                                        </p:attrNameLst>
                                      </p:cBhvr>
                                      <p:rCtr x="-38047" y="0"/>
                                    </p:animMotion>
                                  </p:childTnLst>
                                </p:cTn>
                              </p:par>
                            </p:childTnLst>
                          </p:cTn>
                        </p:par>
                        <p:par>
                          <p:cTn id="7" fill="hold">
                            <p:stCondLst>
                              <p:cond delay="1000"/>
                            </p:stCondLst>
                            <p:childTnLst>
                              <p:par>
                                <p:cTn id="8" presetID="10" presetClass="exit" presetSubtype="0" fill="hold" grpId="1" nodeType="after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par>
                          <p:cTn id="15" fill="hold">
                            <p:stCondLst>
                              <p:cond delay="2000"/>
                            </p:stCondLst>
                            <p:childTnLst>
                              <p:par>
                                <p:cTn id="16" presetID="2" presetClass="entr" presetSubtype="8"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250" fill="hold"/>
                                        <p:tgtEl>
                                          <p:spTgt spid="25"/>
                                        </p:tgtEl>
                                        <p:attrNameLst>
                                          <p:attrName>ppt_x</p:attrName>
                                        </p:attrNameLst>
                                      </p:cBhvr>
                                      <p:tavLst>
                                        <p:tav tm="0">
                                          <p:val>
                                            <p:strVal val="0-#ppt_w/2"/>
                                          </p:val>
                                        </p:tav>
                                        <p:tav tm="100000">
                                          <p:val>
                                            <p:strVal val="#ppt_x"/>
                                          </p:val>
                                        </p:tav>
                                      </p:tavLst>
                                    </p:anim>
                                    <p:anim calcmode="lin" valueType="num">
                                      <p:cBhvr additive="base">
                                        <p:cTn id="19" dur="250" fill="hold"/>
                                        <p:tgtEl>
                                          <p:spTgt spid="25"/>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19" grpId="1" animBg="1"/>
      <p:bldP spid="25" grpId="0"/>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 xmlns:a16="http://schemas.microsoft.com/office/drawing/2014/main" id="{2F0E761F-74FB-41E5-9DEE-A7F51E66E4F0}"/>
              </a:ext>
            </a:extLst>
          </p:cNvPr>
          <p:cNvSpPr>
            <a:spLocks noGrp="1"/>
          </p:cNvSpPr>
          <p:nvPr>
            <p:ph type="sldNum" sz="quarter" idx="12"/>
          </p:nvPr>
        </p:nvSpPr>
        <p:spPr/>
        <p:txBody>
          <a:bodyPr/>
          <a:lstStyle/>
          <a:p>
            <a:fld id="{9893BDF0-4B22-4A42-96E4-F62199CB00A9}" type="slidenum">
              <a:rPr lang="fr-FR" smtClean="0"/>
              <a:t>35</a:t>
            </a:fld>
            <a:endParaRPr lang="fr-FR" dirty="0"/>
          </a:p>
        </p:txBody>
      </p:sp>
      <p:sp>
        <p:nvSpPr>
          <p:cNvPr id="6" name="Espace réservé du pied de page 6"/>
          <p:cNvSpPr>
            <a:spLocks noGrp="1"/>
          </p:cNvSpPr>
          <p:nvPr/>
        </p:nvSpPr>
        <p:spPr>
          <a:xfrm>
            <a:off x="5380091" y="6394159"/>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dirty="0">
                <a:latin typeface="Century Gothic" panose="020B0502020202020204" pitchFamily="34" charset="0"/>
              </a:rPr>
              <a:t>Projet1</a:t>
            </a:r>
          </a:p>
        </p:txBody>
      </p:sp>
      <p:sp>
        <p:nvSpPr>
          <p:cNvPr id="7" name="Espace réservé de la date 5"/>
          <p:cNvSpPr>
            <a:spLocks noGrp="1"/>
          </p:cNvSpPr>
          <p:nvPr/>
        </p:nvSpPr>
        <p:spPr>
          <a:xfrm>
            <a:off x="3285410" y="6394159"/>
            <a:ext cx="27432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b="1" dirty="0">
              <a:latin typeface="Century Gothic" panose="020B0502020202020204" pitchFamily="34" charset="0"/>
            </a:endParaRPr>
          </a:p>
        </p:txBody>
      </p:sp>
      <p:pic>
        <p:nvPicPr>
          <p:cNvPr id="8" name="Image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0596" y="6428612"/>
            <a:ext cx="327090" cy="330672"/>
          </a:xfrm>
          <a:prstGeom prst="rect">
            <a:avLst/>
          </a:prstGeom>
        </p:spPr>
      </p:pic>
      <p:cxnSp>
        <p:nvCxnSpPr>
          <p:cNvPr id="15" name="Straight Connector 48"/>
          <p:cNvCxnSpPr>
            <a:cxnSpLocks/>
          </p:cNvCxnSpPr>
          <p:nvPr/>
        </p:nvCxnSpPr>
        <p:spPr>
          <a:xfrm flipH="1" flipV="1">
            <a:off x="-1283" y="679272"/>
            <a:ext cx="1358445" cy="1161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49"/>
          <p:cNvCxnSpPr>
            <a:cxnSpLocks/>
          </p:cNvCxnSpPr>
          <p:nvPr/>
        </p:nvCxnSpPr>
        <p:spPr>
          <a:xfrm flipH="1">
            <a:off x="2823088" y="749217"/>
            <a:ext cx="9377254"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20"/>
          <p:cNvSpPr txBox="1">
            <a:spLocks noChangeArrowheads="1"/>
          </p:cNvSpPr>
          <p:nvPr/>
        </p:nvSpPr>
        <p:spPr bwMode="auto">
          <a:xfrm>
            <a:off x="3449063" y="112184"/>
            <a:ext cx="660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r>
              <a:rPr lang="fr-FR" sz="2800" b="1" dirty="0">
                <a:solidFill>
                  <a:schemeClr val="bg2">
                    <a:lumMod val="25000"/>
                  </a:schemeClr>
                </a:solidFill>
                <a:latin typeface="Century Gothic" panose="020B0502020202020204" pitchFamily="34" charset="0"/>
              </a:rPr>
              <a:t>Réalisation et développement</a:t>
            </a:r>
          </a:p>
        </p:txBody>
      </p:sp>
      <p:sp>
        <p:nvSpPr>
          <p:cNvPr id="19" name="Oval 71"/>
          <p:cNvSpPr/>
          <p:nvPr/>
        </p:nvSpPr>
        <p:spPr>
          <a:xfrm>
            <a:off x="11359289" y="97059"/>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sp>
        <p:nvSpPr>
          <p:cNvPr id="20" name="Oval 71"/>
          <p:cNvSpPr/>
          <p:nvPr/>
        </p:nvSpPr>
        <p:spPr>
          <a:xfrm>
            <a:off x="288000" y="43200"/>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23" name="Oval 71">
            <a:extLst>
              <a:ext uri="{FF2B5EF4-FFF2-40B4-BE49-F238E27FC236}">
                <a16:creationId xmlns="" xmlns:a16="http://schemas.microsoft.com/office/drawing/2014/main" id="{F8F0F937-46C6-4A9F-B3E5-B5E5F557A8C2}"/>
              </a:ext>
            </a:extLst>
          </p:cNvPr>
          <p:cNvSpPr/>
          <p:nvPr/>
        </p:nvSpPr>
        <p:spPr>
          <a:xfrm>
            <a:off x="1184835" y="60307"/>
            <a:ext cx="608682" cy="593824"/>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25" name="TextBox 25">
            <a:extLst>
              <a:ext uri="{FF2B5EF4-FFF2-40B4-BE49-F238E27FC236}">
                <a16:creationId xmlns="" xmlns:a16="http://schemas.microsoft.com/office/drawing/2014/main" id="{0AE7F9B8-D09B-454B-AEE9-270820D79AD4}"/>
              </a:ext>
            </a:extLst>
          </p:cNvPr>
          <p:cNvSpPr txBox="1">
            <a:spLocks noChangeArrowheads="1"/>
          </p:cNvSpPr>
          <p:nvPr/>
        </p:nvSpPr>
        <p:spPr bwMode="auto">
          <a:xfrm>
            <a:off x="6683131" y="909527"/>
            <a:ext cx="41628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t>
            </a:r>
            <a:r>
              <a:rPr lang="en-US" sz="2000" b="1" cap="small" dirty="0">
                <a:solidFill>
                  <a:srgbClr val="009999"/>
                </a:solidFill>
                <a:latin typeface="Microsoft New Tai Lue" panose="020B0502040204020203" pitchFamily="34" charset="0"/>
                <a:ea typeface="Verdana" panose="020B0604030504040204" pitchFamily="34" charset="0"/>
                <a:cs typeface="Microsoft New Tai Lue" panose="020B0502040204020203" pitchFamily="34" charset="0"/>
              </a:rPr>
              <a:t> </a:t>
            </a:r>
            <a:r>
              <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L</a:t>
            </a:r>
            <a:r>
              <a:rPr lang="fr-FR"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a </a:t>
            </a:r>
            <a:r>
              <a:rPr lang="fr-FR" sz="2000" b="1" cap="small" dirty="0" err="1">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realisation</a:t>
            </a:r>
            <a:endParaRPr lang="en-US" sz="20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endParaRPr>
          </a:p>
        </p:txBody>
      </p:sp>
      <p:sp>
        <p:nvSpPr>
          <p:cNvPr id="21" name="Oval 43">
            <a:extLst>
              <a:ext uri="{FF2B5EF4-FFF2-40B4-BE49-F238E27FC236}">
                <a16:creationId xmlns="" xmlns:a16="http://schemas.microsoft.com/office/drawing/2014/main" id="{2D24DC81-EAB8-F443-9FEF-5C2D732AA413}"/>
              </a:ext>
            </a:extLst>
          </p:cNvPr>
          <p:cNvSpPr/>
          <p:nvPr/>
        </p:nvSpPr>
        <p:spPr>
          <a:xfrm>
            <a:off x="1945596" y="188954"/>
            <a:ext cx="846725" cy="867624"/>
          </a:xfrm>
          <a:prstGeom prst="ellipse">
            <a:avLst/>
          </a:prstGeom>
          <a:solidFill>
            <a:srgbClr val="D4544A"/>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3</a:t>
            </a:r>
          </a:p>
        </p:txBody>
      </p:sp>
      <p:pic>
        <p:nvPicPr>
          <p:cNvPr id="3" name="Picture 2">
            <a:extLst>
              <a:ext uri="{FF2B5EF4-FFF2-40B4-BE49-F238E27FC236}">
                <a16:creationId xmlns="" xmlns:a16="http://schemas.microsoft.com/office/drawing/2014/main" id="{0F75A279-A0FB-334E-B6BC-DCF188FBD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640" y="-1684636"/>
            <a:ext cx="13820500" cy="11925916"/>
          </a:xfrm>
          <a:prstGeom prst="rect">
            <a:avLst/>
          </a:prstGeom>
        </p:spPr>
      </p:pic>
    </p:spTree>
    <p:extLst>
      <p:ext uri="{BB962C8B-B14F-4D97-AF65-F5344CB8AC3E}">
        <p14:creationId xmlns:p14="http://schemas.microsoft.com/office/powerpoint/2010/main" val="118135666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6.25E-7 2.59259E-6 L -0.76081 2.59259E-6 " pathEditMode="relative" rAng="0" ptsTypes="AA">
                                      <p:cBhvr>
                                        <p:cTn id="6" dur="1000" fill="hold"/>
                                        <p:tgtEl>
                                          <p:spTgt spid="19"/>
                                        </p:tgtEl>
                                        <p:attrNameLst>
                                          <p:attrName>ppt_x</p:attrName>
                                          <p:attrName>ppt_y</p:attrName>
                                        </p:attrNameLst>
                                      </p:cBhvr>
                                      <p:rCtr x="-38047" y="0"/>
                                    </p:animMotion>
                                  </p:childTnLst>
                                </p:cTn>
                              </p:par>
                            </p:childTnLst>
                          </p:cTn>
                        </p:par>
                        <p:par>
                          <p:cTn id="7" fill="hold">
                            <p:stCondLst>
                              <p:cond delay="1000"/>
                            </p:stCondLst>
                            <p:childTnLst>
                              <p:par>
                                <p:cTn id="8" presetID="10" presetClass="exit" presetSubtype="0" fill="hold" grpId="1" nodeType="after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par>
                          <p:cTn id="15" fill="hold">
                            <p:stCondLst>
                              <p:cond delay="2000"/>
                            </p:stCondLst>
                            <p:childTnLst>
                              <p:par>
                                <p:cTn id="16" presetID="2" presetClass="entr" presetSubtype="8"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250" fill="hold"/>
                                        <p:tgtEl>
                                          <p:spTgt spid="25"/>
                                        </p:tgtEl>
                                        <p:attrNameLst>
                                          <p:attrName>ppt_x</p:attrName>
                                        </p:attrNameLst>
                                      </p:cBhvr>
                                      <p:tavLst>
                                        <p:tav tm="0">
                                          <p:val>
                                            <p:strVal val="0-#ppt_w/2"/>
                                          </p:val>
                                        </p:tav>
                                        <p:tav tm="100000">
                                          <p:val>
                                            <p:strVal val="#ppt_x"/>
                                          </p:val>
                                        </p:tav>
                                      </p:tavLst>
                                    </p:anim>
                                    <p:anim calcmode="lin" valueType="num">
                                      <p:cBhvr additive="base">
                                        <p:cTn id="19" dur="250" fill="hold"/>
                                        <p:tgtEl>
                                          <p:spTgt spid="25"/>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19" grpId="1" animBg="1"/>
      <p:bldP spid="25" grpId="0"/>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 xmlns:a16="http://schemas.microsoft.com/office/drawing/2014/main" id="{2F0E761F-74FB-41E5-9DEE-A7F51E66E4F0}"/>
              </a:ext>
            </a:extLst>
          </p:cNvPr>
          <p:cNvSpPr>
            <a:spLocks noGrp="1"/>
          </p:cNvSpPr>
          <p:nvPr>
            <p:ph type="sldNum" sz="quarter" idx="12"/>
          </p:nvPr>
        </p:nvSpPr>
        <p:spPr/>
        <p:txBody>
          <a:bodyPr/>
          <a:lstStyle/>
          <a:p>
            <a:fld id="{9893BDF0-4B22-4A42-96E4-F62199CB00A9}" type="slidenum">
              <a:rPr lang="fr-FR" smtClean="0"/>
              <a:t>36</a:t>
            </a:fld>
            <a:endParaRPr lang="fr-FR" dirty="0"/>
          </a:p>
        </p:txBody>
      </p:sp>
      <p:sp>
        <p:nvSpPr>
          <p:cNvPr id="6" name="Espace réservé du pied de page 6"/>
          <p:cNvSpPr>
            <a:spLocks noGrp="1"/>
          </p:cNvSpPr>
          <p:nvPr/>
        </p:nvSpPr>
        <p:spPr>
          <a:xfrm>
            <a:off x="5380091" y="6394159"/>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dirty="0">
                <a:latin typeface="Century Gothic" panose="020B0502020202020204" pitchFamily="34" charset="0"/>
              </a:rPr>
              <a:t>Projet1</a:t>
            </a:r>
          </a:p>
        </p:txBody>
      </p:sp>
      <p:sp>
        <p:nvSpPr>
          <p:cNvPr id="7" name="Espace réservé de la date 5"/>
          <p:cNvSpPr>
            <a:spLocks noGrp="1"/>
          </p:cNvSpPr>
          <p:nvPr/>
        </p:nvSpPr>
        <p:spPr>
          <a:xfrm>
            <a:off x="3285410" y="6394159"/>
            <a:ext cx="27432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b="1" dirty="0">
              <a:latin typeface="Century Gothic" panose="020B0502020202020204" pitchFamily="34" charset="0"/>
            </a:endParaRPr>
          </a:p>
        </p:txBody>
      </p:sp>
      <p:pic>
        <p:nvPicPr>
          <p:cNvPr id="8" name="Image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0596" y="6428612"/>
            <a:ext cx="327090" cy="330672"/>
          </a:xfrm>
          <a:prstGeom prst="rect">
            <a:avLst/>
          </a:prstGeom>
        </p:spPr>
      </p:pic>
      <p:cxnSp>
        <p:nvCxnSpPr>
          <p:cNvPr id="15" name="Straight Connector 48"/>
          <p:cNvCxnSpPr>
            <a:cxnSpLocks/>
          </p:cNvCxnSpPr>
          <p:nvPr/>
        </p:nvCxnSpPr>
        <p:spPr>
          <a:xfrm flipH="1" flipV="1">
            <a:off x="-1283" y="679272"/>
            <a:ext cx="1358445" cy="1161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49"/>
          <p:cNvCxnSpPr>
            <a:cxnSpLocks/>
          </p:cNvCxnSpPr>
          <p:nvPr/>
        </p:nvCxnSpPr>
        <p:spPr>
          <a:xfrm flipH="1">
            <a:off x="2823088" y="749217"/>
            <a:ext cx="9377254"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20"/>
          <p:cNvSpPr txBox="1">
            <a:spLocks noChangeArrowheads="1"/>
          </p:cNvSpPr>
          <p:nvPr/>
        </p:nvSpPr>
        <p:spPr bwMode="auto">
          <a:xfrm>
            <a:off x="3449063" y="112184"/>
            <a:ext cx="660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r>
              <a:rPr lang="fr-FR" sz="2800" b="1" dirty="0">
                <a:solidFill>
                  <a:schemeClr val="bg2">
                    <a:lumMod val="25000"/>
                  </a:schemeClr>
                </a:solidFill>
                <a:latin typeface="Century Gothic" panose="020B0502020202020204" pitchFamily="34" charset="0"/>
              </a:rPr>
              <a:t>Réalisation et développement</a:t>
            </a:r>
          </a:p>
        </p:txBody>
      </p:sp>
      <p:sp>
        <p:nvSpPr>
          <p:cNvPr id="25" name="TextBox 25">
            <a:extLst>
              <a:ext uri="{FF2B5EF4-FFF2-40B4-BE49-F238E27FC236}">
                <a16:creationId xmlns="" xmlns:a16="http://schemas.microsoft.com/office/drawing/2014/main" id="{0AE7F9B8-D09B-454B-AEE9-270820D79AD4}"/>
              </a:ext>
            </a:extLst>
          </p:cNvPr>
          <p:cNvSpPr txBox="1">
            <a:spLocks noChangeArrowheads="1"/>
          </p:cNvSpPr>
          <p:nvPr/>
        </p:nvSpPr>
        <p:spPr bwMode="auto">
          <a:xfrm>
            <a:off x="6683131" y="909527"/>
            <a:ext cx="41628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000" b="1" cap="small" dirty="0">
                <a:solidFill>
                  <a:srgbClr val="009999"/>
                </a:solidFill>
                <a:latin typeface="Microsoft New Tai Lue" panose="020B0502040204020203" pitchFamily="34" charset="0"/>
                <a:ea typeface="Verdana" panose="020B0604030504040204" pitchFamily="34" charset="0"/>
                <a:cs typeface="Microsoft New Tai Lue" panose="020B0502040204020203" pitchFamily="34" charset="0"/>
              </a:rPr>
              <a:t>| </a:t>
            </a:r>
            <a:r>
              <a:rPr lang="en-US" sz="2000" cap="small" dirty="0">
                <a:solidFill>
                  <a:prstClr val="black">
                    <a:lumMod val="65000"/>
                    <a:lumOff val="35000"/>
                  </a:prstClr>
                </a:solidFill>
                <a:latin typeface="Microsoft New Tai Lue" panose="020B0502040204020203" pitchFamily="34" charset="0"/>
                <a:ea typeface="Verdana" panose="020B0604030504040204" pitchFamily="34" charset="0"/>
                <a:cs typeface="Microsoft New Tai Lue" panose="020B0502040204020203" pitchFamily="34" charset="0"/>
              </a:rPr>
              <a:t>L</a:t>
            </a:r>
            <a:r>
              <a:rPr lang="fr-FR" sz="2000" cap="small" dirty="0">
                <a:solidFill>
                  <a:prstClr val="black">
                    <a:lumMod val="65000"/>
                    <a:lumOff val="35000"/>
                  </a:prstClr>
                </a:solidFill>
                <a:latin typeface="Microsoft New Tai Lue" panose="020B0502040204020203" pitchFamily="34" charset="0"/>
                <a:ea typeface="Verdana" panose="020B0604030504040204" pitchFamily="34" charset="0"/>
                <a:cs typeface="Microsoft New Tai Lue" panose="020B0502040204020203" pitchFamily="34" charset="0"/>
              </a:rPr>
              <a:t>a REALISATION</a:t>
            </a:r>
            <a:endParaRPr lang="en-US" sz="2000" cap="small" dirty="0">
              <a:solidFill>
                <a:prstClr val="black">
                  <a:lumMod val="65000"/>
                  <a:lumOff val="35000"/>
                </a:prstClr>
              </a:solidFill>
              <a:latin typeface="Microsoft New Tai Lue" panose="020B0502040204020203" pitchFamily="34" charset="0"/>
              <a:ea typeface="Verdana" panose="020B0604030504040204" pitchFamily="34" charset="0"/>
              <a:cs typeface="Microsoft New Tai Lue" panose="020B0502040204020203" pitchFamily="34" charset="0"/>
            </a:endParaRPr>
          </a:p>
        </p:txBody>
      </p:sp>
      <p:pic>
        <p:nvPicPr>
          <p:cNvPr id="9" name="Picture 8">
            <a:extLst>
              <a:ext uri="{FF2B5EF4-FFF2-40B4-BE49-F238E27FC236}">
                <a16:creationId xmlns="" xmlns:a16="http://schemas.microsoft.com/office/drawing/2014/main" id="{22EEFD6A-7597-C440-90FC-2EA83E7CBA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682" y="-1488141"/>
            <a:ext cx="13817107" cy="10685929"/>
          </a:xfrm>
          <a:prstGeom prst="rect">
            <a:avLst/>
          </a:prstGeom>
        </p:spPr>
      </p:pic>
    </p:spTree>
    <p:extLst>
      <p:ext uri="{BB962C8B-B14F-4D97-AF65-F5344CB8AC3E}">
        <p14:creationId xmlns:p14="http://schemas.microsoft.com/office/powerpoint/2010/main" val="159941093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250" fill="hold"/>
                                        <p:tgtEl>
                                          <p:spTgt spid="25"/>
                                        </p:tgtEl>
                                        <p:attrNameLst>
                                          <p:attrName>ppt_x</p:attrName>
                                        </p:attrNameLst>
                                      </p:cBhvr>
                                      <p:tavLst>
                                        <p:tav tm="0">
                                          <p:val>
                                            <p:strVal val="0-#ppt_w/2"/>
                                          </p:val>
                                        </p:tav>
                                        <p:tav tm="100000">
                                          <p:val>
                                            <p:strVal val="#ppt_x"/>
                                          </p:val>
                                        </p:tav>
                                      </p:tavLst>
                                    </p:anim>
                                    <p:anim calcmode="lin" valueType="num">
                                      <p:cBhvr additive="base">
                                        <p:cTn id="12" dur="25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 xmlns:a16="http://schemas.microsoft.com/office/drawing/2014/main" id="{2F0E761F-74FB-41E5-9DEE-A7F51E66E4F0}"/>
              </a:ext>
            </a:extLst>
          </p:cNvPr>
          <p:cNvSpPr>
            <a:spLocks noGrp="1"/>
          </p:cNvSpPr>
          <p:nvPr>
            <p:ph type="sldNum" sz="quarter" idx="12"/>
          </p:nvPr>
        </p:nvSpPr>
        <p:spPr/>
        <p:txBody>
          <a:bodyPr/>
          <a:lstStyle/>
          <a:p>
            <a:fld id="{9893BDF0-4B22-4A42-96E4-F62199CB00A9}" type="slidenum">
              <a:rPr lang="fr-FR" smtClean="0"/>
              <a:pPr/>
              <a:t>37</a:t>
            </a:fld>
            <a:endParaRPr lang="fr-FR" dirty="0"/>
          </a:p>
        </p:txBody>
      </p:sp>
      <p:cxnSp>
        <p:nvCxnSpPr>
          <p:cNvPr id="15" name="Straight Connector 48"/>
          <p:cNvCxnSpPr>
            <a:cxnSpLocks/>
          </p:cNvCxnSpPr>
          <p:nvPr/>
        </p:nvCxnSpPr>
        <p:spPr>
          <a:xfrm flipH="1" flipV="1">
            <a:off x="-1283" y="679272"/>
            <a:ext cx="1358445" cy="1161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49"/>
          <p:cNvCxnSpPr>
            <a:cxnSpLocks/>
          </p:cNvCxnSpPr>
          <p:nvPr/>
        </p:nvCxnSpPr>
        <p:spPr>
          <a:xfrm flipH="1">
            <a:off x="2823088" y="749217"/>
            <a:ext cx="9377254"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20"/>
          <p:cNvSpPr txBox="1">
            <a:spLocks noChangeArrowheads="1"/>
          </p:cNvSpPr>
          <p:nvPr/>
        </p:nvSpPr>
        <p:spPr bwMode="auto">
          <a:xfrm>
            <a:off x="3449063" y="112184"/>
            <a:ext cx="660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r>
              <a:rPr lang="fr-FR" sz="2800" b="1" dirty="0">
                <a:solidFill>
                  <a:srgbClr val="FF0000"/>
                </a:solidFill>
                <a:latin typeface="Century Gothic" panose="020B0502020202020204" pitchFamily="34" charset="0"/>
              </a:rPr>
              <a:t>Conclusion</a:t>
            </a:r>
          </a:p>
        </p:txBody>
      </p:sp>
      <p:sp>
        <p:nvSpPr>
          <p:cNvPr id="20" name="Oval 71"/>
          <p:cNvSpPr/>
          <p:nvPr/>
        </p:nvSpPr>
        <p:spPr>
          <a:xfrm>
            <a:off x="288000" y="43200"/>
            <a:ext cx="608682" cy="593824"/>
          </a:xfrm>
          <a:prstGeom prst="ellipse">
            <a:avLst/>
          </a:prstGeom>
          <a:solidFill>
            <a:srgbClr val="D4544A"/>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23" name="Oval 71">
            <a:extLst>
              <a:ext uri="{FF2B5EF4-FFF2-40B4-BE49-F238E27FC236}">
                <a16:creationId xmlns="" xmlns:a16="http://schemas.microsoft.com/office/drawing/2014/main" id="{F8F0F937-46C6-4A9F-B3E5-B5E5F557A8C2}"/>
              </a:ext>
            </a:extLst>
          </p:cNvPr>
          <p:cNvSpPr/>
          <p:nvPr/>
        </p:nvSpPr>
        <p:spPr>
          <a:xfrm>
            <a:off x="1184835" y="60307"/>
            <a:ext cx="608682" cy="593824"/>
          </a:xfrm>
          <a:prstGeom prst="ellipse">
            <a:avLst/>
          </a:prstGeom>
          <a:solidFill>
            <a:srgbClr val="D4544A"/>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pic>
        <p:nvPicPr>
          <p:cNvPr id="2" name="Picture 1">
            <a:extLst>
              <a:ext uri="{FF2B5EF4-FFF2-40B4-BE49-F238E27FC236}">
                <a16:creationId xmlns="" xmlns:a16="http://schemas.microsoft.com/office/drawing/2014/main" id="{3AC5AF65-A160-4E42-946A-F1C06656F68D}"/>
              </a:ext>
            </a:extLst>
          </p:cNvPr>
          <p:cNvPicPr>
            <a:picLocks noChangeAspect="1"/>
          </p:cNvPicPr>
          <p:nvPr/>
        </p:nvPicPr>
        <p:blipFill rotWithShape="1">
          <a:blip r:embed="rId3"/>
          <a:srcRect l="18762" t="13768" r="17258" b="7899"/>
          <a:stretch/>
        </p:blipFill>
        <p:spPr>
          <a:xfrm>
            <a:off x="0" y="716024"/>
            <a:ext cx="12200342" cy="6136160"/>
          </a:xfrm>
          <a:prstGeom prst="rect">
            <a:avLst/>
          </a:prstGeom>
        </p:spPr>
      </p:pic>
      <p:sp>
        <p:nvSpPr>
          <p:cNvPr id="10" name="Oval 71">
            <a:extLst>
              <a:ext uri="{FF2B5EF4-FFF2-40B4-BE49-F238E27FC236}">
                <a16:creationId xmlns="" xmlns:a16="http://schemas.microsoft.com/office/drawing/2014/main" id="{5F21C7B1-6864-BD47-B25B-20DBF212E71D}"/>
              </a:ext>
            </a:extLst>
          </p:cNvPr>
          <p:cNvSpPr/>
          <p:nvPr/>
        </p:nvSpPr>
        <p:spPr>
          <a:xfrm>
            <a:off x="2077523" y="85448"/>
            <a:ext cx="608682" cy="593824"/>
          </a:xfrm>
          <a:prstGeom prst="ellipse">
            <a:avLst/>
          </a:prstGeom>
          <a:solidFill>
            <a:srgbClr val="D4544A"/>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spTree>
    <p:extLst>
      <p:ext uri="{BB962C8B-B14F-4D97-AF65-F5344CB8AC3E}">
        <p14:creationId xmlns:p14="http://schemas.microsoft.com/office/powerpoint/2010/main" val="9288348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80">
                                          <p:stCondLst>
                                            <p:cond delay="0"/>
                                          </p:stCondLst>
                                        </p:cTn>
                                        <p:tgtEl>
                                          <p:spTgt spid="2"/>
                                        </p:tgtEl>
                                      </p:cBhvr>
                                    </p:animEffect>
                                    <p:anim calcmode="lin" valueType="num">
                                      <p:cBhvr>
                                        <p:cTn id="13"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8" dur="26">
                                          <p:stCondLst>
                                            <p:cond delay="650"/>
                                          </p:stCondLst>
                                        </p:cTn>
                                        <p:tgtEl>
                                          <p:spTgt spid="2"/>
                                        </p:tgtEl>
                                      </p:cBhvr>
                                      <p:to x="100000" y="60000"/>
                                    </p:animScale>
                                    <p:animScale>
                                      <p:cBhvr>
                                        <p:cTn id="19" dur="166" decel="50000">
                                          <p:stCondLst>
                                            <p:cond delay="676"/>
                                          </p:stCondLst>
                                        </p:cTn>
                                        <p:tgtEl>
                                          <p:spTgt spid="2"/>
                                        </p:tgtEl>
                                      </p:cBhvr>
                                      <p:to x="100000" y="100000"/>
                                    </p:animScale>
                                    <p:animScale>
                                      <p:cBhvr>
                                        <p:cTn id="20" dur="26">
                                          <p:stCondLst>
                                            <p:cond delay="1312"/>
                                          </p:stCondLst>
                                        </p:cTn>
                                        <p:tgtEl>
                                          <p:spTgt spid="2"/>
                                        </p:tgtEl>
                                      </p:cBhvr>
                                      <p:to x="100000" y="80000"/>
                                    </p:animScale>
                                    <p:animScale>
                                      <p:cBhvr>
                                        <p:cTn id="21" dur="166" decel="50000">
                                          <p:stCondLst>
                                            <p:cond delay="1338"/>
                                          </p:stCondLst>
                                        </p:cTn>
                                        <p:tgtEl>
                                          <p:spTgt spid="2"/>
                                        </p:tgtEl>
                                      </p:cBhvr>
                                      <p:to x="100000" y="100000"/>
                                    </p:animScale>
                                    <p:animScale>
                                      <p:cBhvr>
                                        <p:cTn id="22" dur="26">
                                          <p:stCondLst>
                                            <p:cond delay="1642"/>
                                          </p:stCondLst>
                                        </p:cTn>
                                        <p:tgtEl>
                                          <p:spTgt spid="2"/>
                                        </p:tgtEl>
                                      </p:cBhvr>
                                      <p:to x="100000" y="90000"/>
                                    </p:animScale>
                                    <p:animScale>
                                      <p:cBhvr>
                                        <p:cTn id="23" dur="166" decel="50000">
                                          <p:stCondLst>
                                            <p:cond delay="1668"/>
                                          </p:stCondLst>
                                        </p:cTn>
                                        <p:tgtEl>
                                          <p:spTgt spid="2"/>
                                        </p:tgtEl>
                                      </p:cBhvr>
                                      <p:to x="100000" y="100000"/>
                                    </p:animScale>
                                    <p:animScale>
                                      <p:cBhvr>
                                        <p:cTn id="24" dur="26">
                                          <p:stCondLst>
                                            <p:cond delay="1808"/>
                                          </p:stCondLst>
                                        </p:cTn>
                                        <p:tgtEl>
                                          <p:spTgt spid="2"/>
                                        </p:tgtEl>
                                      </p:cBhvr>
                                      <p:to x="100000" y="95000"/>
                                    </p:animScale>
                                    <p:animScale>
                                      <p:cBhvr>
                                        <p:cTn id="25"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8">
            <a:extLst>
              <a:ext uri="{FF2B5EF4-FFF2-40B4-BE49-F238E27FC236}">
                <a16:creationId xmlns="" xmlns:a16="http://schemas.microsoft.com/office/drawing/2014/main" id="{18C05FA0-82B3-466E-BFAE-59EECF2D0A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82" y="179554"/>
            <a:ext cx="1681498" cy="1662498"/>
          </a:xfrm>
          <a:prstGeom prst="rect">
            <a:avLst/>
          </a:prstGeom>
        </p:spPr>
      </p:pic>
      <p:pic>
        <p:nvPicPr>
          <p:cNvPr id="5" name="Picture 4" descr="A close up of a sign&#10;&#10;Description automatically generated">
            <a:extLst>
              <a:ext uri="{FF2B5EF4-FFF2-40B4-BE49-F238E27FC236}">
                <a16:creationId xmlns="" xmlns:a16="http://schemas.microsoft.com/office/drawing/2014/main" id="{649E4D90-7CA1-4246-94FE-16CC921A0F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6708" y="287691"/>
            <a:ext cx="2151910" cy="19641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a:extLst>
              <a:ext uri="{FF2B5EF4-FFF2-40B4-BE49-F238E27FC236}">
                <a16:creationId xmlns="" xmlns:a16="http://schemas.microsoft.com/office/drawing/2014/main" id="{D7B2B611-52F4-41B2-A3BD-4BE1856CFD42}"/>
              </a:ext>
            </a:extLst>
          </p:cNvPr>
          <p:cNvSpPr/>
          <p:nvPr/>
        </p:nvSpPr>
        <p:spPr>
          <a:xfrm>
            <a:off x="3086637" y="287691"/>
            <a:ext cx="5548314" cy="369332"/>
          </a:xfrm>
          <a:prstGeom prst="rect">
            <a:avLst/>
          </a:prstGeom>
        </p:spPr>
        <p:txBody>
          <a:bodyPr wrap="none">
            <a:spAutoFit/>
          </a:bodyPr>
          <a:lstStyle/>
          <a:p>
            <a:pPr algn="ctr"/>
            <a:r>
              <a:rPr lang="fr-FR" b="1" dirty="0">
                <a:solidFill>
                  <a:schemeClr val="accent5">
                    <a:lumMod val="50000"/>
                  </a:schemeClr>
                </a:solidFill>
                <a:latin typeface="Century Gothic" panose="020B0502020202020204" pitchFamily="34" charset="0"/>
              </a:rPr>
              <a:t>Ecole Nationale Supérieure des Mines de Rabat </a:t>
            </a:r>
          </a:p>
        </p:txBody>
      </p:sp>
      <p:sp>
        <p:nvSpPr>
          <p:cNvPr id="7" name="Title 1" descr="Title 1">
            <a:extLst>
              <a:ext uri="{FF2B5EF4-FFF2-40B4-BE49-F238E27FC236}">
                <a16:creationId xmlns="" xmlns:a16="http://schemas.microsoft.com/office/drawing/2014/main" id="{5BF83417-8071-4DD6-8624-1947C963E165}"/>
              </a:ext>
            </a:extLst>
          </p:cNvPr>
          <p:cNvSpPr txBox="1">
            <a:spLocks/>
          </p:cNvSpPr>
          <p:nvPr/>
        </p:nvSpPr>
        <p:spPr>
          <a:xfrm>
            <a:off x="2980474" y="1699745"/>
            <a:ext cx="5760640" cy="3394074"/>
          </a:xfrm>
          <a:prstGeom prst="rect">
            <a:avLst/>
          </a:prstGeom>
          <a:solidFill>
            <a:schemeClr val="accent2">
              <a:lumMod val="75000"/>
              <a:alpha val="30000"/>
            </a:schemeClr>
          </a:solidFill>
        </p:spPr>
        <p:txBody>
          <a:bodyP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fr-FR" dirty="0">
                <a:solidFill>
                  <a:schemeClr val="tx1">
                    <a:lumMod val="75000"/>
                    <a:lumOff val="25000"/>
                  </a:schemeClr>
                </a:solidFill>
                <a:latin typeface="Century Gothic" pitchFamily="34" charset="0"/>
              </a:rPr>
              <a:t>Conception et modélisation </a:t>
            </a:r>
          </a:p>
          <a:p>
            <a:pPr algn="ctr">
              <a:lnSpc>
                <a:spcPct val="150000"/>
              </a:lnSpc>
            </a:pPr>
            <a:r>
              <a:rPr lang="fr-FR" dirty="0">
                <a:solidFill>
                  <a:schemeClr val="tx1">
                    <a:lumMod val="75000"/>
                    <a:lumOff val="25000"/>
                  </a:schemeClr>
                </a:solidFill>
                <a:latin typeface="Century Gothic" pitchFamily="34" charset="0"/>
              </a:rPr>
              <a:t>d’une application de don du sang</a:t>
            </a:r>
            <a:endParaRPr lang="fr-FR" sz="2000" dirty="0">
              <a:solidFill>
                <a:schemeClr val="tx1">
                  <a:lumMod val="75000"/>
                  <a:lumOff val="25000"/>
                </a:schemeClr>
              </a:solidFill>
              <a:latin typeface="Century Gothic" pitchFamily="34" charset="0"/>
            </a:endParaRPr>
          </a:p>
          <a:p>
            <a:pPr algn="ctr"/>
            <a:endParaRPr lang="fr-FR" sz="1600" b="1" dirty="0">
              <a:solidFill>
                <a:srgbClr val="FF0000"/>
              </a:solidFill>
              <a:latin typeface="Book Antiqua" panose="02040602050305030304" pitchFamily="18" charset="0"/>
            </a:endParaRPr>
          </a:p>
          <a:p>
            <a:pPr algn="ctr"/>
            <a:r>
              <a:rPr lang="fr-FR" sz="1600" b="1" dirty="0" smtClean="0">
                <a:solidFill>
                  <a:srgbClr val="FF0000"/>
                </a:solidFill>
                <a:latin typeface="Book Antiqua" panose="02040602050305030304" pitchFamily="18" charset="0"/>
              </a:rPr>
              <a:t>Gift </a:t>
            </a:r>
            <a:r>
              <a:rPr lang="fr-FR" sz="1600" b="1" smtClean="0">
                <a:solidFill>
                  <a:srgbClr val="FF0000"/>
                </a:solidFill>
                <a:latin typeface="Book Antiqua" panose="02040602050305030304" pitchFamily="18" charset="0"/>
              </a:rPr>
              <a:t>Of Blood</a:t>
            </a:r>
            <a:endParaRPr lang="fr-FR" sz="1400" dirty="0">
              <a:solidFill>
                <a:schemeClr val="tx1">
                  <a:lumMod val="75000"/>
                  <a:lumOff val="25000"/>
                </a:schemeClr>
              </a:solidFill>
              <a:latin typeface="Book Antiqua" panose="02040602050305030304" pitchFamily="18" charset="0"/>
            </a:endParaRPr>
          </a:p>
          <a:p>
            <a:pPr algn="ctr"/>
            <a:r>
              <a:rPr lang="fr-FR" sz="1400" dirty="0">
                <a:solidFill>
                  <a:schemeClr val="tx1">
                    <a:lumMod val="75000"/>
                    <a:lumOff val="25000"/>
                  </a:schemeClr>
                </a:solidFill>
                <a:latin typeface="Book Antiqua" panose="02040602050305030304" pitchFamily="18" charset="0"/>
              </a:rPr>
              <a:t>Filière</a:t>
            </a:r>
            <a:r>
              <a:rPr lang="fr-FR" sz="1400" dirty="0">
                <a:solidFill>
                  <a:schemeClr val="tx1">
                    <a:lumMod val="75000"/>
                    <a:lumOff val="25000"/>
                  </a:schemeClr>
                </a:solidFill>
                <a:latin typeface="Century Gothic" pitchFamily="34" charset="0"/>
              </a:rPr>
              <a:t>: </a:t>
            </a:r>
          </a:p>
          <a:p>
            <a:pPr algn="ctr">
              <a:lnSpc>
                <a:spcPct val="150000"/>
              </a:lnSpc>
            </a:pPr>
            <a:r>
              <a:rPr lang="fr-FR" sz="1600" b="1" dirty="0">
                <a:solidFill>
                  <a:schemeClr val="tx1">
                    <a:lumMod val="75000"/>
                    <a:lumOff val="25000"/>
                  </a:schemeClr>
                </a:solidFill>
                <a:latin typeface="Century Gothic" pitchFamily="34" charset="0"/>
              </a:rPr>
              <a:t>Management des Systèmes d’informations et de production 2ème année</a:t>
            </a:r>
          </a:p>
          <a:p>
            <a:pPr algn="ctr">
              <a:lnSpc>
                <a:spcPct val="150000"/>
              </a:lnSpc>
            </a:pPr>
            <a:endParaRPr lang="fr-FR" sz="1600" dirty="0">
              <a:solidFill>
                <a:schemeClr val="tx1">
                  <a:lumMod val="75000"/>
                  <a:lumOff val="25000"/>
                </a:schemeClr>
              </a:solidFill>
              <a:latin typeface="Century Gothic" pitchFamily="34" charset="0"/>
            </a:endParaRPr>
          </a:p>
        </p:txBody>
      </p:sp>
      <p:sp>
        <p:nvSpPr>
          <p:cNvPr id="8" name="Rectangle 7">
            <a:extLst>
              <a:ext uri="{FF2B5EF4-FFF2-40B4-BE49-F238E27FC236}">
                <a16:creationId xmlns="" xmlns:a16="http://schemas.microsoft.com/office/drawing/2014/main" id="{0A15235B-A751-469C-9973-F2CDAB69850D}"/>
              </a:ext>
            </a:extLst>
          </p:cNvPr>
          <p:cNvSpPr>
            <a:spLocks noChangeArrowheads="1"/>
          </p:cNvSpPr>
          <p:nvPr/>
        </p:nvSpPr>
        <p:spPr bwMode="auto">
          <a:xfrm>
            <a:off x="2682680" y="758928"/>
            <a:ext cx="6356228" cy="549485"/>
          </a:xfrm>
          <a:prstGeom prst="rect">
            <a:avLst/>
          </a:prstGeom>
          <a:solidFill>
            <a:srgbClr val="D4544A"/>
          </a:solidFill>
          <a:ln>
            <a:noFill/>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spcBef>
                <a:spcPct val="0"/>
              </a:spcBef>
              <a:buClrTx/>
              <a:buFontTx/>
              <a:buNone/>
            </a:pPr>
            <a:r>
              <a:rPr lang="fr-FR" altLang="fr-FR" sz="2400" b="1" dirty="0">
                <a:solidFill>
                  <a:schemeClr val="bg1"/>
                </a:solidFill>
                <a:latin typeface="Century Gothic" panose="020B0502020202020204" pitchFamily="34" charset="0"/>
              </a:rPr>
              <a:t>Modélisation du système d’information</a:t>
            </a:r>
          </a:p>
        </p:txBody>
      </p:sp>
      <p:sp>
        <p:nvSpPr>
          <p:cNvPr id="9" name="Rectangle 8">
            <a:extLst>
              <a:ext uri="{FF2B5EF4-FFF2-40B4-BE49-F238E27FC236}">
                <a16:creationId xmlns="" xmlns:a16="http://schemas.microsoft.com/office/drawing/2014/main" id="{3064802A-59CB-4CCF-9875-5F1DE33DFAF3}"/>
              </a:ext>
            </a:extLst>
          </p:cNvPr>
          <p:cNvSpPr/>
          <p:nvPr/>
        </p:nvSpPr>
        <p:spPr>
          <a:xfrm>
            <a:off x="4202809" y="4083758"/>
            <a:ext cx="3315972" cy="386581"/>
          </a:xfrm>
          <a:prstGeom prst="rect">
            <a:avLst/>
          </a:prstGeom>
        </p:spPr>
        <p:txBody>
          <a:bodyPr wrap="none">
            <a:spAutoFit/>
          </a:bodyPr>
          <a:lstStyle/>
          <a:p>
            <a:pPr algn="r">
              <a:lnSpc>
                <a:spcPct val="113000"/>
              </a:lnSpc>
              <a:spcAft>
                <a:spcPts val="1000"/>
              </a:spcAft>
            </a:pPr>
            <a:r>
              <a:rPr lang="fr-FR" b="1" dirty="0">
                <a:solidFill>
                  <a:schemeClr val="tx1">
                    <a:lumMod val="50000"/>
                    <a:lumOff val="50000"/>
                  </a:schemeClr>
                </a:solidFill>
                <a:latin typeface="Times New Roman" panose="02020603050405020304" pitchFamily="18" charset="0"/>
                <a:ea typeface="Calibri" panose="020F0502020204030204" pitchFamily="34" charset="0"/>
                <a:cs typeface="Arial" panose="020B0604020202020204" pitchFamily="34" charset="0"/>
              </a:rPr>
              <a:t>Année universitaire : 2019-2020</a:t>
            </a:r>
            <a:endParaRPr lang="fr-FR" dirty="0">
              <a:solidFill>
                <a:schemeClr val="tx1">
                  <a:lumMod val="50000"/>
                  <a:lumOff val="50000"/>
                </a:schemeClr>
              </a:solidFill>
              <a:latin typeface="Calibri" panose="020F0502020204030204" pitchFamily="34" charset="0"/>
              <a:ea typeface="Calibri" panose="020F0502020204030204" pitchFamily="34" charset="0"/>
              <a:cs typeface="Arial" panose="020B0604020202020204" pitchFamily="34" charset="0"/>
            </a:endParaRPr>
          </a:p>
        </p:txBody>
      </p:sp>
      <p:grpSp>
        <p:nvGrpSpPr>
          <p:cNvPr id="10" name="Groupe 13">
            <a:extLst>
              <a:ext uri="{FF2B5EF4-FFF2-40B4-BE49-F238E27FC236}">
                <a16:creationId xmlns="" xmlns:a16="http://schemas.microsoft.com/office/drawing/2014/main" id="{DCF5A2F8-CE62-4664-86C2-336471B4A2FC}"/>
              </a:ext>
            </a:extLst>
          </p:cNvPr>
          <p:cNvGrpSpPr/>
          <p:nvPr/>
        </p:nvGrpSpPr>
        <p:grpSpPr>
          <a:xfrm>
            <a:off x="2874310" y="1425018"/>
            <a:ext cx="5978141" cy="274727"/>
            <a:chOff x="3351584" y="3802104"/>
            <a:chExt cx="5760640" cy="5025"/>
          </a:xfrm>
        </p:grpSpPr>
        <p:cxnSp>
          <p:nvCxnSpPr>
            <p:cNvPr id="11" name="Connecteur droit 30">
              <a:extLst>
                <a:ext uri="{FF2B5EF4-FFF2-40B4-BE49-F238E27FC236}">
                  <a16:creationId xmlns="" xmlns:a16="http://schemas.microsoft.com/office/drawing/2014/main" id="{E1CC78E8-6C4D-49CC-B913-DFCD42AD62E1}"/>
                </a:ext>
              </a:extLst>
            </p:cNvPr>
            <p:cNvCxnSpPr/>
            <p:nvPr/>
          </p:nvCxnSpPr>
          <p:spPr>
            <a:xfrm>
              <a:off x="3351584" y="3807129"/>
              <a:ext cx="5760640" cy="0"/>
            </a:xfrm>
            <a:prstGeom prst="line">
              <a:avLst/>
            </a:prstGeom>
            <a:ln w="12700">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12" name="Connecteur droit 36">
              <a:extLst>
                <a:ext uri="{FF2B5EF4-FFF2-40B4-BE49-F238E27FC236}">
                  <a16:creationId xmlns="" xmlns:a16="http://schemas.microsoft.com/office/drawing/2014/main" id="{42D4278A-FB30-4ED0-B682-A3F53D6BBE67}"/>
                </a:ext>
              </a:extLst>
            </p:cNvPr>
            <p:cNvCxnSpPr/>
            <p:nvPr/>
          </p:nvCxnSpPr>
          <p:spPr>
            <a:xfrm>
              <a:off x="3492572" y="3802104"/>
              <a:ext cx="5340901" cy="0"/>
            </a:xfrm>
            <a:prstGeom prst="line">
              <a:avLst/>
            </a:prstGeom>
            <a:ln w="28575">
              <a:solidFill>
                <a:srgbClr val="D4544A"/>
              </a:solidFill>
            </a:ln>
          </p:spPr>
          <p:style>
            <a:lnRef idx="1">
              <a:schemeClr val="accent1"/>
            </a:lnRef>
            <a:fillRef idx="0">
              <a:schemeClr val="accent1"/>
            </a:fillRef>
            <a:effectRef idx="0">
              <a:schemeClr val="accent1"/>
            </a:effectRef>
            <a:fontRef idx="minor">
              <a:schemeClr val="tx1"/>
            </a:fontRef>
          </p:style>
        </p:cxnSp>
      </p:grpSp>
      <p:cxnSp>
        <p:nvCxnSpPr>
          <p:cNvPr id="13" name="Connecteur droit 36">
            <a:extLst>
              <a:ext uri="{FF2B5EF4-FFF2-40B4-BE49-F238E27FC236}">
                <a16:creationId xmlns="" xmlns:a16="http://schemas.microsoft.com/office/drawing/2014/main" id="{A56D2278-BEFB-47A4-8B6F-98FA766130F0}"/>
              </a:ext>
            </a:extLst>
          </p:cNvPr>
          <p:cNvCxnSpPr>
            <a:cxnSpLocks/>
          </p:cNvCxnSpPr>
          <p:nvPr/>
        </p:nvCxnSpPr>
        <p:spPr>
          <a:xfrm>
            <a:off x="2298378" y="5208514"/>
            <a:ext cx="6964892" cy="0"/>
          </a:xfrm>
          <a:prstGeom prst="line">
            <a:avLst/>
          </a:prstGeom>
          <a:ln w="28575">
            <a:solidFill>
              <a:srgbClr val="D4544A"/>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 xmlns:a16="http://schemas.microsoft.com/office/drawing/2014/main" id="{62EA6955-C0E0-4BA4-B26F-F2ED5BC93302}"/>
              </a:ext>
            </a:extLst>
          </p:cNvPr>
          <p:cNvSpPr/>
          <p:nvPr/>
        </p:nvSpPr>
        <p:spPr>
          <a:xfrm>
            <a:off x="864028" y="5120152"/>
            <a:ext cx="5760640" cy="1737848"/>
          </a:xfrm>
          <a:prstGeom prst="rect">
            <a:avLst/>
          </a:prstGeom>
        </p:spPr>
        <p:txBody>
          <a:bodyPr wrap="square">
            <a:spAutoFit/>
          </a:bodyPr>
          <a:lstStyle/>
          <a:p>
            <a:pPr>
              <a:lnSpc>
                <a:spcPct val="125000"/>
              </a:lnSpc>
              <a:spcBef>
                <a:spcPts val="100"/>
              </a:spcBef>
              <a:spcAft>
                <a:spcPts val="600"/>
              </a:spcAft>
            </a:pPr>
            <a:r>
              <a:rPr lang="fr-FR" sz="1200" b="1" u="sng" dirty="0">
                <a:solidFill>
                  <a:srgbClr val="FF0000"/>
                </a:solidFill>
                <a:latin typeface="Monotype Corsiva" panose="03010101010201010101" pitchFamily="66" charset="0"/>
                <a:ea typeface="Calibri" panose="020F0502020204030204" pitchFamily="34" charset="0"/>
                <a:cs typeface="Arial" panose="020B0604020202020204" pitchFamily="34" charset="0"/>
              </a:rPr>
              <a:t>Soutenu le 19 Septembre 2020, Par:</a:t>
            </a:r>
          </a:p>
          <a:p>
            <a:pPr marL="171450" indent="-171450">
              <a:lnSpc>
                <a:spcPct val="115000"/>
              </a:lnSpc>
              <a:spcBef>
                <a:spcPts val="100"/>
              </a:spcBef>
              <a:buClr>
                <a:srgbClr val="FF0000"/>
              </a:buClr>
              <a:buFont typeface="Wingdings" panose="05000000000000000000" pitchFamily="2" charset="2"/>
              <a:buChar char="Ø"/>
            </a:pPr>
            <a:r>
              <a:rPr lang="fr-FR" sz="1200" dirty="0">
                <a:solidFill>
                  <a:srgbClr val="FF0000"/>
                </a:solidFill>
                <a:latin typeface="Times New Roman" panose="02020603050405020304" pitchFamily="18" charset="0"/>
                <a:ea typeface="Calibri" panose="020F0502020204030204" pitchFamily="34" charset="0"/>
                <a:cs typeface="Arial" panose="020B0604020202020204" pitchFamily="34" charset="0"/>
              </a:rPr>
              <a:t>TOUIL ZOUHEIR </a:t>
            </a:r>
            <a:endParaRPr lang="fr-FR" sz="1200" dirty="0">
              <a:solidFill>
                <a:srgbClr val="FF0000"/>
              </a:solidFill>
              <a:latin typeface="Calibri" panose="020F0502020204030204" pitchFamily="34" charset="0"/>
              <a:ea typeface="Calibri" panose="020F0502020204030204" pitchFamily="34" charset="0"/>
              <a:cs typeface="Arial" panose="020B0604020202020204" pitchFamily="34" charset="0"/>
            </a:endParaRPr>
          </a:p>
          <a:p>
            <a:pPr marL="171450" indent="-171450">
              <a:lnSpc>
                <a:spcPct val="115000"/>
              </a:lnSpc>
              <a:spcBef>
                <a:spcPts val="100"/>
              </a:spcBef>
              <a:buClr>
                <a:srgbClr val="FF0000"/>
              </a:buClr>
              <a:buFont typeface="Wingdings" panose="05000000000000000000" pitchFamily="2" charset="2"/>
              <a:buChar char="Ø"/>
            </a:pPr>
            <a:r>
              <a:rPr lang="fr-FR" sz="1200" dirty="0">
                <a:solidFill>
                  <a:srgbClr val="FF0000"/>
                </a:solidFill>
                <a:latin typeface="Times New Roman" panose="02020603050405020304" pitchFamily="18" charset="0"/>
                <a:ea typeface="Calibri" panose="020F0502020204030204" pitchFamily="34" charset="0"/>
                <a:cs typeface="Arial" panose="020B0604020202020204" pitchFamily="34" charset="0"/>
              </a:rPr>
              <a:t>KHALIL BALGA</a:t>
            </a:r>
            <a:endParaRPr lang="fr-FR" sz="1200" dirty="0">
              <a:solidFill>
                <a:srgbClr val="FF0000"/>
              </a:solidFill>
              <a:latin typeface="Calibri" panose="020F0502020204030204" pitchFamily="34" charset="0"/>
              <a:ea typeface="Calibri" panose="020F0502020204030204" pitchFamily="34" charset="0"/>
              <a:cs typeface="Arial" panose="020B0604020202020204" pitchFamily="34" charset="0"/>
            </a:endParaRPr>
          </a:p>
          <a:p>
            <a:pPr marL="171450" indent="-171450">
              <a:lnSpc>
                <a:spcPct val="115000"/>
              </a:lnSpc>
              <a:spcBef>
                <a:spcPts val="100"/>
              </a:spcBef>
              <a:buClr>
                <a:srgbClr val="FF0000"/>
              </a:buClr>
              <a:buFont typeface="Wingdings" panose="05000000000000000000" pitchFamily="2" charset="2"/>
              <a:buChar char="Ø"/>
            </a:pPr>
            <a:r>
              <a:rPr lang="fr-FR" sz="1200" dirty="0">
                <a:solidFill>
                  <a:srgbClr val="FF0000"/>
                </a:solidFill>
                <a:latin typeface="Times New Roman" panose="02020603050405020304" pitchFamily="18" charset="0"/>
                <a:ea typeface="Calibri" panose="020F0502020204030204" pitchFamily="34" charset="0"/>
                <a:cs typeface="Arial" panose="020B0604020202020204" pitchFamily="34" charset="0"/>
              </a:rPr>
              <a:t>AMINA AIT AZIZ</a:t>
            </a:r>
          </a:p>
          <a:p>
            <a:pPr marL="171450" indent="-171450">
              <a:lnSpc>
                <a:spcPct val="115000"/>
              </a:lnSpc>
              <a:spcBef>
                <a:spcPts val="100"/>
              </a:spcBef>
              <a:buClr>
                <a:srgbClr val="FF0000"/>
              </a:buClr>
              <a:buFont typeface="Wingdings" panose="05000000000000000000" pitchFamily="2" charset="2"/>
              <a:buChar char="Ø"/>
            </a:pPr>
            <a:r>
              <a:rPr lang="fr-FR" sz="1200" dirty="0">
                <a:solidFill>
                  <a:srgbClr val="FF0000"/>
                </a:solidFill>
                <a:latin typeface="Times New Roman" panose="02020603050405020304" pitchFamily="18" charset="0"/>
                <a:ea typeface="Calibri" panose="020F0502020204030204" pitchFamily="34" charset="0"/>
                <a:cs typeface="Arial" panose="020B0604020202020204" pitchFamily="34" charset="0"/>
              </a:rPr>
              <a:t>KASSEL MOHAMMED ISSAM</a:t>
            </a:r>
          </a:p>
          <a:p>
            <a:pPr marL="171450" indent="-171450">
              <a:lnSpc>
                <a:spcPct val="115000"/>
              </a:lnSpc>
              <a:spcBef>
                <a:spcPts val="100"/>
              </a:spcBef>
              <a:buClr>
                <a:srgbClr val="FF0000"/>
              </a:buClr>
              <a:buFont typeface="Wingdings" panose="05000000000000000000" pitchFamily="2" charset="2"/>
              <a:buChar char="Ø"/>
            </a:pPr>
            <a:r>
              <a:rPr lang="fr-FR" sz="1200" dirty="0">
                <a:solidFill>
                  <a:srgbClr val="FF0000"/>
                </a:solidFill>
                <a:latin typeface="Times New Roman" panose="02020603050405020304" pitchFamily="18" charset="0"/>
                <a:ea typeface="Calibri" panose="020F0502020204030204" pitchFamily="34" charset="0"/>
                <a:cs typeface="Arial" panose="020B0604020202020204" pitchFamily="34" charset="0"/>
              </a:rPr>
              <a:t>MAJNI NAWAL</a:t>
            </a:r>
          </a:p>
          <a:p>
            <a:pPr marL="171450" indent="-171450">
              <a:lnSpc>
                <a:spcPct val="115000"/>
              </a:lnSpc>
              <a:spcBef>
                <a:spcPts val="100"/>
              </a:spcBef>
              <a:buClr>
                <a:srgbClr val="FF0000"/>
              </a:buClr>
              <a:buFont typeface="Wingdings" panose="05000000000000000000" pitchFamily="2" charset="2"/>
              <a:buChar char="Ø"/>
            </a:pPr>
            <a:r>
              <a:rPr lang="fr-FR" sz="1200" dirty="0">
                <a:solidFill>
                  <a:srgbClr val="FF0000"/>
                </a:solidFill>
                <a:latin typeface="Times New Roman" panose="02020603050405020304" pitchFamily="18" charset="0"/>
                <a:ea typeface="Calibri" panose="020F0502020204030204" pitchFamily="34" charset="0"/>
                <a:cs typeface="Arial" panose="020B0604020202020204" pitchFamily="34" charset="0"/>
              </a:rPr>
              <a:t>AKOUCH OUMAYMA</a:t>
            </a:r>
            <a:endParaRPr lang="fr-FR" sz="1200" dirty="0">
              <a:solidFill>
                <a:srgbClr val="FF0000"/>
              </a:solidFill>
              <a:latin typeface="Calibri" panose="020F0502020204030204" pitchFamily="34" charset="0"/>
              <a:ea typeface="Calibri" panose="020F050202020403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DFFB9A0B-DB4A-4F46-AE24-998B2D50F2FC}"/>
              </a:ext>
            </a:extLst>
          </p:cNvPr>
          <p:cNvSpPr/>
          <p:nvPr/>
        </p:nvSpPr>
        <p:spPr>
          <a:xfrm>
            <a:off x="4932915" y="5275133"/>
            <a:ext cx="6096000" cy="1238801"/>
          </a:xfrm>
          <a:prstGeom prst="rect">
            <a:avLst/>
          </a:prstGeom>
        </p:spPr>
        <p:txBody>
          <a:bodyPr wrap="square">
            <a:spAutoFit/>
          </a:bodyPr>
          <a:lstStyle/>
          <a:p>
            <a:pPr>
              <a:spcBef>
                <a:spcPts val="100"/>
              </a:spcBef>
            </a:pPr>
            <a:r>
              <a:rPr lang="fr-FR" b="1" u="sng" dirty="0">
                <a:solidFill>
                  <a:srgbClr val="FF0000"/>
                </a:solidFill>
                <a:latin typeface="Monotype Corsiva" panose="03010101010201010101" pitchFamily="66" charset="0"/>
                <a:ea typeface="Calibri" panose="020F0502020204030204" pitchFamily="34" charset="0"/>
                <a:cs typeface="Arial" panose="020B0604020202020204" pitchFamily="34" charset="0"/>
              </a:rPr>
              <a:t>Membre de jury :      </a:t>
            </a:r>
            <a:endParaRPr lang="fr-FR" dirty="0">
              <a:solidFill>
                <a:srgbClr val="FF0000"/>
              </a:solidFill>
              <a:latin typeface="Monotype Corsiva" panose="03010101010201010101" pitchFamily="66" charset="0"/>
              <a:ea typeface="Calibri" panose="020F0502020204030204" pitchFamily="34" charset="0"/>
              <a:cs typeface="Arial" panose="020B0604020202020204" pitchFamily="34" charset="0"/>
            </a:endParaRPr>
          </a:p>
          <a:p>
            <a:pPr marL="342900" indent="-342900">
              <a:spcBef>
                <a:spcPts val="100"/>
              </a:spcBef>
              <a:buFont typeface="Times New Roman" panose="02020603050405020304" pitchFamily="18" charset="0"/>
              <a:buChar char="-"/>
            </a:pPr>
            <a:r>
              <a:rPr lang="fr-FR" dirty="0">
                <a:solidFill>
                  <a:srgbClr val="FF0000"/>
                </a:solidFill>
                <a:latin typeface="Times New Roman" panose="02020603050405020304" pitchFamily="18" charset="0"/>
                <a:ea typeface="Calibri" panose="020F0502020204030204" pitchFamily="34" charset="0"/>
                <a:cs typeface="Arial" panose="020B0604020202020204" pitchFamily="34" charset="0"/>
              </a:rPr>
              <a:t>Pr ZAYDI </a:t>
            </a:r>
            <a:r>
              <a:rPr lang="fr-FR" dirty="0" err="1">
                <a:solidFill>
                  <a:srgbClr val="FF0000"/>
                </a:solidFill>
                <a:latin typeface="Times New Roman" panose="02020603050405020304" pitchFamily="18" charset="0"/>
                <a:ea typeface="Calibri" panose="020F0502020204030204" pitchFamily="34" charset="0"/>
                <a:cs typeface="Arial" panose="020B0604020202020204" pitchFamily="34" charset="0"/>
              </a:rPr>
              <a:t>hayat</a:t>
            </a:r>
            <a:endParaRPr lang="fr-FR" dirty="0">
              <a:solidFill>
                <a:srgbClr val="FF0000"/>
              </a:solidFill>
              <a:latin typeface="Times New Roman" panose="02020603050405020304" pitchFamily="18" charset="0"/>
              <a:ea typeface="Calibri" panose="020F0502020204030204" pitchFamily="34" charset="0"/>
              <a:cs typeface="Arial" panose="020B0604020202020204" pitchFamily="34" charset="0"/>
            </a:endParaRPr>
          </a:p>
          <a:p>
            <a:pPr marL="342900" indent="-342900">
              <a:spcBef>
                <a:spcPts val="100"/>
              </a:spcBef>
              <a:buFont typeface="Times New Roman" panose="02020603050405020304" pitchFamily="18" charset="0"/>
              <a:buChar char="-"/>
            </a:pPr>
            <a:r>
              <a:rPr lang="fr-FR" dirty="0">
                <a:solidFill>
                  <a:srgbClr val="FF0000"/>
                </a:solidFill>
                <a:latin typeface="Times New Roman" panose="02020603050405020304" pitchFamily="18" charset="0"/>
                <a:ea typeface="Calibri" panose="020F0502020204030204" pitchFamily="34" charset="0"/>
                <a:cs typeface="Arial" panose="020B0604020202020204" pitchFamily="34" charset="0"/>
              </a:rPr>
              <a:t>Pr TIKITO </a:t>
            </a:r>
            <a:r>
              <a:rPr lang="fr-FR" dirty="0" err="1">
                <a:solidFill>
                  <a:srgbClr val="FF0000"/>
                </a:solidFill>
                <a:latin typeface="Times New Roman" panose="02020603050405020304" pitchFamily="18" charset="0"/>
                <a:ea typeface="Calibri" panose="020F0502020204030204" pitchFamily="34" charset="0"/>
                <a:cs typeface="Arial" panose="020B0604020202020204" pitchFamily="34" charset="0"/>
              </a:rPr>
              <a:t>Kawtar</a:t>
            </a:r>
            <a:endParaRPr lang="fr-FR" dirty="0">
              <a:solidFill>
                <a:srgbClr val="FF0000"/>
              </a:solidFill>
              <a:latin typeface="Times New Roman" panose="02020603050405020304" pitchFamily="18" charset="0"/>
              <a:ea typeface="Calibri" panose="020F0502020204030204" pitchFamily="34" charset="0"/>
              <a:cs typeface="Arial" panose="020B0604020202020204" pitchFamily="34" charset="0"/>
            </a:endParaRPr>
          </a:p>
          <a:p>
            <a:pPr marL="342900" indent="-342900">
              <a:spcBef>
                <a:spcPts val="100"/>
              </a:spcBef>
              <a:buFont typeface="Times New Roman" panose="02020603050405020304" pitchFamily="18" charset="0"/>
              <a:buChar char="-"/>
            </a:pPr>
            <a:r>
              <a:rPr lang="fr-FR" dirty="0">
                <a:solidFill>
                  <a:srgbClr val="FF0000"/>
                </a:solidFill>
                <a:latin typeface="Times New Roman" panose="02020603050405020304" pitchFamily="18" charset="0"/>
                <a:ea typeface="Calibri" panose="020F0502020204030204" pitchFamily="34" charset="0"/>
                <a:cs typeface="Arial" panose="020B0604020202020204" pitchFamily="34" charset="0"/>
              </a:rPr>
              <a:t>Pr HOSNI </a:t>
            </a:r>
            <a:r>
              <a:rPr lang="fr-FR" dirty="0" err="1">
                <a:solidFill>
                  <a:srgbClr val="FF0000"/>
                </a:solidFill>
                <a:latin typeface="Times New Roman" panose="02020603050405020304" pitchFamily="18" charset="0"/>
                <a:ea typeface="Calibri" panose="020F0502020204030204" pitchFamily="34" charset="0"/>
                <a:cs typeface="Arial" panose="020B0604020202020204" pitchFamily="34" charset="0"/>
              </a:rPr>
              <a:t>Mhammed</a:t>
            </a:r>
            <a:endParaRPr lang="fr-FR" dirty="0">
              <a:solidFill>
                <a:srgbClr val="FF0000"/>
              </a:solidFill>
              <a:latin typeface="Times New Roman" panose="02020603050405020304" pitchFamily="18" charset="0"/>
              <a:ea typeface="Calibri" panose="020F0502020204030204" pitchFamily="34" charset="0"/>
              <a:cs typeface="Arial" panose="020B0604020202020204" pitchFamily="34" charset="0"/>
            </a:endParaRPr>
          </a:p>
        </p:txBody>
      </p:sp>
      <p:sp>
        <p:nvSpPr>
          <p:cNvPr id="17" name="Rectangle 16">
            <a:extLst>
              <a:ext uri="{FF2B5EF4-FFF2-40B4-BE49-F238E27FC236}">
                <a16:creationId xmlns="" xmlns:a16="http://schemas.microsoft.com/office/drawing/2014/main" id="{B4E2383F-9563-4545-A1FC-743FFC3EBBF9}"/>
              </a:ext>
            </a:extLst>
          </p:cNvPr>
          <p:cNvSpPr/>
          <p:nvPr/>
        </p:nvSpPr>
        <p:spPr>
          <a:xfrm>
            <a:off x="8929718" y="5267970"/>
            <a:ext cx="3262282" cy="659155"/>
          </a:xfrm>
          <a:prstGeom prst="rect">
            <a:avLst/>
          </a:prstGeom>
        </p:spPr>
        <p:txBody>
          <a:bodyPr wrap="square">
            <a:spAutoFit/>
          </a:bodyPr>
          <a:lstStyle/>
          <a:p>
            <a:pPr marL="285750" indent="-285750">
              <a:spcBef>
                <a:spcPts val="100"/>
              </a:spcBef>
              <a:buClr>
                <a:srgbClr val="FF0000"/>
              </a:buClr>
              <a:buFont typeface="Wingdings" panose="05000000000000000000" pitchFamily="2" charset="2"/>
              <a:buChar char="Ø"/>
            </a:pPr>
            <a:r>
              <a:rPr lang="fr-FR" b="1" u="sng" dirty="0">
                <a:solidFill>
                  <a:srgbClr val="FF0000"/>
                </a:solidFill>
                <a:latin typeface="Monotype Corsiva" panose="03010101010201010101" pitchFamily="66" charset="0"/>
                <a:ea typeface="Calibri" panose="020F0502020204030204" pitchFamily="34" charset="0"/>
                <a:cs typeface="Arial" panose="020B0604020202020204" pitchFamily="34" charset="0"/>
              </a:rPr>
              <a:t>Encadré par :      </a:t>
            </a:r>
            <a:endParaRPr lang="fr-FR" dirty="0">
              <a:solidFill>
                <a:srgbClr val="FF0000"/>
              </a:solidFill>
              <a:latin typeface="Monotype Corsiva" panose="03010101010201010101" pitchFamily="66" charset="0"/>
              <a:ea typeface="Calibri" panose="020F0502020204030204" pitchFamily="34" charset="0"/>
              <a:cs typeface="Arial" panose="020B0604020202020204" pitchFamily="34" charset="0"/>
            </a:endParaRPr>
          </a:p>
          <a:p>
            <a:pPr marL="285750" lvl="0" indent="-285750">
              <a:spcBef>
                <a:spcPts val="100"/>
              </a:spcBef>
              <a:spcAft>
                <a:spcPts val="1000"/>
              </a:spcAft>
              <a:buClr>
                <a:srgbClr val="FF0000"/>
              </a:buClr>
              <a:buFont typeface="Wingdings" panose="05000000000000000000" pitchFamily="2" charset="2"/>
              <a:buChar char="Ø"/>
            </a:pPr>
            <a:r>
              <a:rPr lang="fr-FR" dirty="0">
                <a:solidFill>
                  <a:srgbClr val="FF0000"/>
                </a:solidFill>
                <a:latin typeface="Times New Roman" panose="02020603050405020304" pitchFamily="18" charset="0"/>
                <a:ea typeface="Calibri" panose="020F0502020204030204" pitchFamily="34" charset="0"/>
                <a:cs typeface="Arial" panose="020B0604020202020204" pitchFamily="34" charset="0"/>
              </a:rPr>
              <a:t>Pr ZAIDI Hayat</a:t>
            </a:r>
            <a:endParaRPr lang="fr-FR" dirty="0">
              <a:solidFill>
                <a:srgbClr val="FF0000"/>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91507375"/>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 xmlns:a16="http://schemas.microsoft.com/office/drawing/2014/main" id="{78583891-BA67-4AB1-AD6C-D6C5798C5E1B}"/>
              </a:ext>
            </a:extLst>
          </p:cNvPr>
          <p:cNvSpPr txBox="1">
            <a:spLocks/>
          </p:cNvSpPr>
          <p:nvPr/>
        </p:nvSpPr>
        <p:spPr>
          <a:xfrm>
            <a:off x="838200" y="217641"/>
            <a:ext cx="10515600" cy="54899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fr-FR" sz="6000" b="1" dirty="0">
              <a:solidFill>
                <a:srgbClr val="FF0000"/>
              </a:solidFill>
            </a:endParaRPr>
          </a:p>
        </p:txBody>
      </p:sp>
      <p:sp>
        <p:nvSpPr>
          <p:cNvPr id="2" name="Slide Number Placeholder 1"/>
          <p:cNvSpPr>
            <a:spLocks noGrp="1"/>
          </p:cNvSpPr>
          <p:nvPr>
            <p:ph type="sldNum" sz="quarter" idx="12"/>
          </p:nvPr>
        </p:nvSpPr>
        <p:spPr/>
        <p:txBody>
          <a:bodyPr/>
          <a:lstStyle/>
          <a:p>
            <a:fld id="{9893BDF0-4B22-4A42-96E4-F62199CB00A9}" type="slidenum">
              <a:rPr lang="fr-FR" smtClean="0"/>
              <a:pPr/>
              <a:t>4</a:t>
            </a:fld>
            <a:endParaRPr lang="fr-FR" dirty="0"/>
          </a:p>
        </p:txBody>
      </p:sp>
      <p:sp>
        <p:nvSpPr>
          <p:cNvPr id="18" name="ZoneTexte 14"/>
          <p:cNvSpPr txBox="1"/>
          <p:nvPr/>
        </p:nvSpPr>
        <p:spPr>
          <a:xfrm>
            <a:off x="5182562" y="4246891"/>
            <a:ext cx="5915284" cy="1323439"/>
          </a:xfrm>
          <a:prstGeom prst="rect">
            <a:avLst/>
          </a:prstGeom>
          <a:noFill/>
        </p:spPr>
        <p:txBody>
          <a:bodyPr wrap="square" rtlCol="0">
            <a:spAutoFit/>
          </a:bodyPr>
          <a:lstStyle/>
          <a:p>
            <a:pPr algn="ctr"/>
            <a:r>
              <a:rPr lang="fr-FR" sz="4000" b="1" dirty="0">
                <a:solidFill>
                  <a:srgbClr val="FF0000"/>
                </a:solidFill>
                <a:latin typeface="Century Gothic" panose="020B0502020202020204" pitchFamily="34" charset="0"/>
              </a:rPr>
              <a:t>Contexte général du projet</a:t>
            </a:r>
          </a:p>
        </p:txBody>
      </p:sp>
      <p:sp>
        <p:nvSpPr>
          <p:cNvPr id="19" name="Shape 1125"/>
          <p:cNvSpPr/>
          <p:nvPr/>
        </p:nvSpPr>
        <p:spPr>
          <a:xfrm>
            <a:off x="0" y="0"/>
            <a:ext cx="6192838" cy="6856413"/>
          </a:xfrm>
          <a:custGeom>
            <a:avLst/>
            <a:gdLst/>
            <a:ahLst/>
            <a:cxnLst>
              <a:cxn ang="0">
                <a:pos x="wd2" y="hd2"/>
              </a:cxn>
              <a:cxn ang="5400000">
                <a:pos x="wd2" y="hd2"/>
              </a:cxn>
              <a:cxn ang="10800000">
                <a:pos x="wd2" y="hd2"/>
              </a:cxn>
              <a:cxn ang="16200000">
                <a:pos x="wd2" y="hd2"/>
              </a:cxn>
            </a:cxnLst>
            <a:rect l="0" t="0" r="r" b="b"/>
            <a:pathLst>
              <a:path w="21600" h="21600" extrusionOk="0">
                <a:moveTo>
                  <a:pt x="6676" y="0"/>
                </a:moveTo>
                <a:lnTo>
                  <a:pt x="0" y="0"/>
                </a:lnTo>
                <a:lnTo>
                  <a:pt x="0" y="21600"/>
                </a:lnTo>
                <a:lnTo>
                  <a:pt x="21600" y="21600"/>
                </a:lnTo>
                <a:cubicBezTo>
                  <a:pt x="15916" y="20709"/>
                  <a:pt x="10990" y="17528"/>
                  <a:pt x="8219" y="12957"/>
                </a:cubicBezTo>
                <a:cubicBezTo>
                  <a:pt x="5817" y="8996"/>
                  <a:pt x="5262" y="4333"/>
                  <a:pt x="6676" y="0"/>
                </a:cubicBezTo>
                <a:close/>
              </a:path>
            </a:pathLst>
          </a:custGeom>
          <a:solidFill>
            <a:srgbClr val="D4544A"/>
          </a:solidFill>
          <a:ln w="25400">
            <a:noFill/>
            <a:miter lim="400000"/>
          </a:ln>
        </p:spPr>
        <p:txBody>
          <a:bodyPr lIns="67725" tIns="67725" rIns="67725" bIns="67725" anchor="ctr"/>
          <a:lstStyle/>
          <a:p>
            <a:pPr fontAlgn="auto">
              <a:spcBef>
                <a:spcPts val="0"/>
              </a:spcBef>
              <a:spcAft>
                <a:spcPts val="0"/>
              </a:spcAft>
              <a:defRPr sz="2400"/>
            </a:pPr>
            <a:endParaRPr sz="2400">
              <a:latin typeface="+mn-lt"/>
              <a:cs typeface="+mn-cs"/>
            </a:endParaRPr>
          </a:p>
        </p:txBody>
      </p:sp>
      <p:sp>
        <p:nvSpPr>
          <p:cNvPr id="20" name="Oval 4"/>
          <p:cNvSpPr/>
          <p:nvPr/>
        </p:nvSpPr>
        <p:spPr>
          <a:xfrm>
            <a:off x="2208213" y="3919538"/>
            <a:ext cx="2205037" cy="2206625"/>
          </a:xfrm>
          <a:prstGeom prst="ellipse">
            <a:avLst/>
          </a:prstGeom>
          <a:solidFill>
            <a:schemeClr val="bg1"/>
          </a:solidFill>
          <a:ln w="76200" cmpd="sng">
            <a:solidFill>
              <a:srgbClr val="D4544A"/>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1" name="ZoneTexte 2"/>
          <p:cNvSpPr txBox="1"/>
          <p:nvPr/>
        </p:nvSpPr>
        <p:spPr>
          <a:xfrm>
            <a:off x="2484120" y="4822795"/>
            <a:ext cx="1676400" cy="461665"/>
          </a:xfrm>
          <a:prstGeom prst="rect">
            <a:avLst/>
          </a:prstGeom>
          <a:noFill/>
        </p:spPr>
        <p:txBody>
          <a:bodyPr wrap="square" rtlCol="0">
            <a:spAutoFit/>
          </a:bodyPr>
          <a:lstStyle/>
          <a:p>
            <a:pPr algn="ctr"/>
            <a:r>
              <a:rPr lang="fr-FR" sz="2400" b="1" dirty="0">
                <a:solidFill>
                  <a:srgbClr val="FF0000"/>
                </a:solidFill>
              </a:rPr>
              <a:t>Chapitre 1</a:t>
            </a:r>
            <a:endParaRPr lang="fr-FR" sz="2400" dirty="0">
              <a:solidFill>
                <a:srgbClr val="FF0000"/>
              </a:solidFill>
              <a:latin typeface="Century Gothic"/>
              <a:cs typeface="Century Gothic"/>
            </a:endParaRPr>
          </a:p>
        </p:txBody>
      </p:sp>
    </p:spTree>
    <p:extLst>
      <p:ext uri="{BB962C8B-B14F-4D97-AF65-F5344CB8AC3E}">
        <p14:creationId xmlns:p14="http://schemas.microsoft.com/office/powerpoint/2010/main" val="160983963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Effect transition="in" filter="fade">
                                      <p:cBhvr>
                                        <p:cTn id="13" dur="500"/>
                                        <p:tgtEl>
                                          <p:spTgt spid="20"/>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par>
                                <p:cTn id="19" presetID="53" presetClass="entr" presetSubtype="16"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fltVal val="0"/>
                                          </p:val>
                                        </p:tav>
                                        <p:tav tm="100000">
                                          <p:val>
                                            <p:strVal val="#ppt_h"/>
                                          </p:val>
                                        </p:tav>
                                      </p:tavLst>
                                    </p:anim>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animBg="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93BDF0-4B22-4A42-96E4-F62199CB00A9}" type="slidenum">
              <a:rPr lang="fr-FR" smtClean="0"/>
              <a:pPr/>
              <a:t>5</a:t>
            </a:fld>
            <a:endParaRPr lang="fr-FR" dirty="0"/>
          </a:p>
        </p:txBody>
      </p:sp>
      <p:sp>
        <p:nvSpPr>
          <p:cNvPr id="12" name="Oval 43"/>
          <p:cNvSpPr/>
          <p:nvPr/>
        </p:nvSpPr>
        <p:spPr>
          <a:xfrm>
            <a:off x="716877" y="77194"/>
            <a:ext cx="846725" cy="867624"/>
          </a:xfrm>
          <a:prstGeom prst="ellipse">
            <a:avLst/>
          </a:prstGeom>
          <a:solidFill>
            <a:srgbClr val="D4544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1</a:t>
            </a:r>
          </a:p>
        </p:txBody>
      </p:sp>
      <p:cxnSp>
        <p:nvCxnSpPr>
          <p:cNvPr id="13" name="Straight Connector 48"/>
          <p:cNvCxnSpPr/>
          <p:nvPr/>
        </p:nvCxnSpPr>
        <p:spPr>
          <a:xfrm flipH="1">
            <a:off x="0" y="624334"/>
            <a:ext cx="52759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49"/>
          <p:cNvCxnSpPr/>
          <p:nvPr/>
        </p:nvCxnSpPr>
        <p:spPr>
          <a:xfrm flipH="1">
            <a:off x="1824964" y="713530"/>
            <a:ext cx="1036703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Oval 71"/>
          <p:cNvSpPr/>
          <p:nvPr/>
        </p:nvSpPr>
        <p:spPr>
          <a:xfrm>
            <a:off x="10634746" y="117313"/>
            <a:ext cx="621381" cy="600187"/>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17" name="TextBox 20"/>
          <p:cNvSpPr txBox="1">
            <a:spLocks noChangeArrowheads="1"/>
          </p:cNvSpPr>
          <p:nvPr/>
        </p:nvSpPr>
        <p:spPr bwMode="auto">
          <a:xfrm>
            <a:off x="1785176" y="77194"/>
            <a:ext cx="660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r>
              <a:rPr lang="fr-FR" sz="2800" b="1" dirty="0">
                <a:solidFill>
                  <a:schemeClr val="bg2">
                    <a:lumMod val="25000"/>
                  </a:schemeClr>
                </a:solidFill>
                <a:latin typeface="Century Gothic" panose="020B0502020202020204" pitchFamily="34" charset="0"/>
              </a:rPr>
              <a:t>Contexte général du projet</a:t>
            </a:r>
          </a:p>
        </p:txBody>
      </p:sp>
      <p:sp>
        <p:nvSpPr>
          <p:cNvPr id="18" name="Oval 74"/>
          <p:cNvSpPr/>
          <p:nvPr/>
        </p:nvSpPr>
        <p:spPr>
          <a:xfrm>
            <a:off x="9810507" y="131428"/>
            <a:ext cx="580483" cy="594810"/>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19" name="TextBox 20"/>
          <p:cNvSpPr txBox="1">
            <a:spLocks noChangeArrowheads="1"/>
          </p:cNvSpPr>
          <p:nvPr/>
        </p:nvSpPr>
        <p:spPr bwMode="auto">
          <a:xfrm>
            <a:off x="2225041" y="838709"/>
            <a:ext cx="28041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18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Cadre général du projet</a:t>
            </a:r>
          </a:p>
        </p:txBody>
      </p:sp>
      <p:sp>
        <p:nvSpPr>
          <p:cNvPr id="16" name="Oval 71">
            <a:extLst>
              <a:ext uri="{FF2B5EF4-FFF2-40B4-BE49-F238E27FC236}">
                <a16:creationId xmlns="" xmlns:a16="http://schemas.microsoft.com/office/drawing/2014/main" id="{8F923861-53C9-3642-904C-0A3F609CAAF4}"/>
              </a:ext>
            </a:extLst>
          </p:cNvPr>
          <p:cNvSpPr/>
          <p:nvPr/>
        </p:nvSpPr>
        <p:spPr>
          <a:xfrm>
            <a:off x="11499883" y="126051"/>
            <a:ext cx="621381" cy="600187"/>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pic>
        <p:nvPicPr>
          <p:cNvPr id="7" name="Content Placeholder 6">
            <a:extLst>
              <a:ext uri="{FF2B5EF4-FFF2-40B4-BE49-F238E27FC236}">
                <a16:creationId xmlns="" xmlns:a16="http://schemas.microsoft.com/office/drawing/2014/main" id="{1940C0A9-C8E8-E346-8706-6E2EEE7FC4C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88128" y="1711786"/>
            <a:ext cx="5953397" cy="4116216"/>
          </a:xfr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4.375E-6 1.38778E-17 L -0.73568 0.00116 " pathEditMode="relative" rAng="0" ptsTypes="AA">
                                      <p:cBhvr>
                                        <p:cTn id="6" dur="1000" fill="hold"/>
                                        <p:tgtEl>
                                          <p:spTgt spid="18"/>
                                        </p:tgtEl>
                                        <p:attrNameLst>
                                          <p:attrName>ppt_x</p:attrName>
                                          <p:attrName>ppt_y</p:attrName>
                                        </p:attrNameLst>
                                      </p:cBhvr>
                                      <p:rCtr x="-36784" y="46"/>
                                    </p:animMotion>
                                  </p:childTnLst>
                                </p:cTn>
                              </p:par>
                            </p:childTnLst>
                          </p:cTn>
                        </p:par>
                        <p:par>
                          <p:cTn id="7" fill="hold">
                            <p:stCondLst>
                              <p:cond delay="1000"/>
                            </p:stCondLst>
                            <p:childTnLst>
                              <p:par>
                                <p:cTn id="8" presetID="1" presetClass="exit" presetSubtype="0" fill="hold" grpId="1" nodeType="afterEffect">
                                  <p:stCondLst>
                                    <p:cond delay="0"/>
                                  </p:stCondLst>
                                  <p:childTnLst>
                                    <p:set>
                                      <p:cBhvr>
                                        <p:cTn id="9" dur="1" fill="hold">
                                          <p:stCondLst>
                                            <p:cond delay="249"/>
                                          </p:stCondLst>
                                        </p:cTn>
                                        <p:tgtEl>
                                          <p:spTgt spid="18"/>
                                        </p:tgtEl>
                                        <p:attrNameLst>
                                          <p:attrName>style.visibility</p:attrName>
                                        </p:attrNameLst>
                                      </p:cBhvr>
                                      <p:to>
                                        <p:strVal val="hidden"/>
                                      </p:to>
                                    </p:se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1750"/>
                            </p:stCondLst>
                            <p:childTnLst>
                              <p:par>
                                <p:cTn id="15" presetID="2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par>
                          <p:cTn id="18" fill="hold">
                            <p:stCondLst>
                              <p:cond delay="2250"/>
                            </p:stCondLst>
                            <p:childTnLst>
                              <p:par>
                                <p:cTn id="19" presetID="2" presetClass="entr" presetSubtype="8"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250" fill="hold"/>
                                        <p:tgtEl>
                                          <p:spTgt spid="19"/>
                                        </p:tgtEl>
                                        <p:attrNameLst>
                                          <p:attrName>ppt_x</p:attrName>
                                        </p:attrNameLst>
                                      </p:cBhvr>
                                      <p:tavLst>
                                        <p:tav tm="0">
                                          <p:val>
                                            <p:strVal val="0-#ppt_w/2"/>
                                          </p:val>
                                        </p:tav>
                                        <p:tav tm="100000">
                                          <p:val>
                                            <p:strVal val="#ppt_x"/>
                                          </p:val>
                                        </p:tav>
                                      </p:tavLst>
                                    </p:anim>
                                    <p:anim calcmode="lin" valueType="num">
                                      <p:cBhvr additive="base">
                                        <p:cTn id="22" dur="250" fill="hold"/>
                                        <p:tgtEl>
                                          <p:spTgt spid="19"/>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6" presetClass="emph" presetSubtype="0" repeatCount="2000" fill="hold" grpId="1" nodeType="afterEffect">
                                  <p:stCondLst>
                                    <p:cond delay="0"/>
                                  </p:stCondLst>
                                  <p:childTnLst>
                                    <p:animEffect transition="out" filter="fade">
                                      <p:cBhvr>
                                        <p:cTn id="25" dur="1000" tmFilter="0, 0; .2, .5; .8, .5; 1, 0"/>
                                        <p:tgtEl>
                                          <p:spTgt spid="19"/>
                                        </p:tgtEl>
                                      </p:cBhvr>
                                    </p:animEffect>
                                    <p:animScale>
                                      <p:cBhvr>
                                        <p:cTn id="26" dur="500" autoRev="1" fill="hold"/>
                                        <p:tgtEl>
                                          <p:spTgt spid="19"/>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P spid="18" grpId="0" animBg="1"/>
      <p:bldP spid="18" grpId="1" animBg="1"/>
      <p:bldP spid="19" grpId="0"/>
      <p:bldP spid="1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93BDF0-4B22-4A42-96E4-F62199CB00A9}" type="slidenum">
              <a:rPr lang="fr-FR" smtClean="0"/>
              <a:pPr/>
              <a:t>6</a:t>
            </a:fld>
            <a:endParaRPr lang="fr-FR" dirty="0"/>
          </a:p>
        </p:txBody>
      </p:sp>
      <p:sp>
        <p:nvSpPr>
          <p:cNvPr id="12" name="Oval 43"/>
          <p:cNvSpPr/>
          <p:nvPr/>
        </p:nvSpPr>
        <p:spPr>
          <a:xfrm>
            <a:off x="716877" y="77194"/>
            <a:ext cx="846725" cy="867624"/>
          </a:xfrm>
          <a:prstGeom prst="ellipse">
            <a:avLst/>
          </a:prstGeom>
          <a:solidFill>
            <a:srgbClr val="D4544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1</a:t>
            </a:r>
          </a:p>
        </p:txBody>
      </p:sp>
      <p:cxnSp>
        <p:nvCxnSpPr>
          <p:cNvPr id="13" name="Straight Connector 48"/>
          <p:cNvCxnSpPr/>
          <p:nvPr/>
        </p:nvCxnSpPr>
        <p:spPr>
          <a:xfrm flipH="1">
            <a:off x="0" y="624334"/>
            <a:ext cx="52759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49"/>
          <p:cNvCxnSpPr/>
          <p:nvPr/>
        </p:nvCxnSpPr>
        <p:spPr>
          <a:xfrm flipH="1">
            <a:off x="1824964" y="713530"/>
            <a:ext cx="1036703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Oval 71"/>
          <p:cNvSpPr/>
          <p:nvPr/>
        </p:nvSpPr>
        <p:spPr>
          <a:xfrm>
            <a:off x="10634746" y="117313"/>
            <a:ext cx="621381" cy="600187"/>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17" name="TextBox 20"/>
          <p:cNvSpPr txBox="1">
            <a:spLocks noChangeArrowheads="1"/>
          </p:cNvSpPr>
          <p:nvPr/>
        </p:nvSpPr>
        <p:spPr bwMode="auto">
          <a:xfrm>
            <a:off x="1785176" y="77194"/>
            <a:ext cx="660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r>
              <a:rPr lang="fr-FR" sz="2800" b="1" dirty="0">
                <a:solidFill>
                  <a:schemeClr val="bg2">
                    <a:lumMod val="25000"/>
                  </a:schemeClr>
                </a:solidFill>
                <a:latin typeface="Century Gothic" panose="020B0502020202020204" pitchFamily="34" charset="0"/>
              </a:rPr>
              <a:t>Contexte général du projet</a:t>
            </a:r>
          </a:p>
        </p:txBody>
      </p:sp>
      <p:sp>
        <p:nvSpPr>
          <p:cNvPr id="18" name="Oval 74"/>
          <p:cNvSpPr/>
          <p:nvPr/>
        </p:nvSpPr>
        <p:spPr>
          <a:xfrm>
            <a:off x="9810507" y="131428"/>
            <a:ext cx="580483" cy="594810"/>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19" name="TextBox 20"/>
          <p:cNvSpPr txBox="1">
            <a:spLocks noChangeArrowheads="1"/>
          </p:cNvSpPr>
          <p:nvPr/>
        </p:nvSpPr>
        <p:spPr bwMode="auto">
          <a:xfrm>
            <a:off x="2225041" y="838709"/>
            <a:ext cx="28041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18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Cadre général du projet</a:t>
            </a:r>
          </a:p>
        </p:txBody>
      </p:sp>
      <p:sp>
        <p:nvSpPr>
          <p:cNvPr id="16" name="Oval 71">
            <a:extLst>
              <a:ext uri="{FF2B5EF4-FFF2-40B4-BE49-F238E27FC236}">
                <a16:creationId xmlns="" xmlns:a16="http://schemas.microsoft.com/office/drawing/2014/main" id="{8F923861-53C9-3642-904C-0A3F609CAAF4}"/>
              </a:ext>
            </a:extLst>
          </p:cNvPr>
          <p:cNvSpPr/>
          <p:nvPr/>
        </p:nvSpPr>
        <p:spPr>
          <a:xfrm>
            <a:off x="11499883" y="126051"/>
            <a:ext cx="621381" cy="600187"/>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pic>
        <p:nvPicPr>
          <p:cNvPr id="6" name="Content Placeholder 5">
            <a:extLst>
              <a:ext uri="{FF2B5EF4-FFF2-40B4-BE49-F238E27FC236}">
                <a16:creationId xmlns="" xmlns:a16="http://schemas.microsoft.com/office/drawing/2014/main" id="{7865A3FE-E1A7-934C-8B01-95800AD24CB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58451" y="2171718"/>
            <a:ext cx="6865163" cy="3194827"/>
          </a:xfrm>
        </p:spPr>
      </p:pic>
    </p:spTree>
    <p:extLst>
      <p:ext uri="{BB962C8B-B14F-4D97-AF65-F5344CB8AC3E}">
        <p14:creationId xmlns:p14="http://schemas.microsoft.com/office/powerpoint/2010/main" val="65873218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4.375E-6 1.38778E-17 L -0.73568 0.00116 " pathEditMode="relative" rAng="0" ptsTypes="AA">
                                      <p:cBhvr>
                                        <p:cTn id="6" dur="1000" fill="hold"/>
                                        <p:tgtEl>
                                          <p:spTgt spid="18"/>
                                        </p:tgtEl>
                                        <p:attrNameLst>
                                          <p:attrName>ppt_x</p:attrName>
                                          <p:attrName>ppt_y</p:attrName>
                                        </p:attrNameLst>
                                      </p:cBhvr>
                                      <p:rCtr x="-36784" y="46"/>
                                    </p:animMotion>
                                  </p:childTnLst>
                                </p:cTn>
                              </p:par>
                            </p:childTnLst>
                          </p:cTn>
                        </p:par>
                        <p:par>
                          <p:cTn id="7" fill="hold">
                            <p:stCondLst>
                              <p:cond delay="1000"/>
                            </p:stCondLst>
                            <p:childTnLst>
                              <p:par>
                                <p:cTn id="8" presetID="1" presetClass="exit" presetSubtype="0" fill="hold" grpId="1" nodeType="afterEffect">
                                  <p:stCondLst>
                                    <p:cond delay="0"/>
                                  </p:stCondLst>
                                  <p:childTnLst>
                                    <p:set>
                                      <p:cBhvr>
                                        <p:cTn id="9" dur="1" fill="hold">
                                          <p:stCondLst>
                                            <p:cond delay="249"/>
                                          </p:stCondLst>
                                        </p:cTn>
                                        <p:tgtEl>
                                          <p:spTgt spid="18"/>
                                        </p:tgtEl>
                                        <p:attrNameLst>
                                          <p:attrName>style.visibility</p:attrName>
                                        </p:attrNameLst>
                                      </p:cBhvr>
                                      <p:to>
                                        <p:strVal val="hidden"/>
                                      </p:to>
                                    </p:se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1750"/>
                            </p:stCondLst>
                            <p:childTnLst>
                              <p:par>
                                <p:cTn id="15" presetID="2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par>
                          <p:cTn id="18" fill="hold">
                            <p:stCondLst>
                              <p:cond delay="2250"/>
                            </p:stCondLst>
                            <p:childTnLst>
                              <p:par>
                                <p:cTn id="19" presetID="2" presetClass="entr" presetSubtype="8"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250" fill="hold"/>
                                        <p:tgtEl>
                                          <p:spTgt spid="19"/>
                                        </p:tgtEl>
                                        <p:attrNameLst>
                                          <p:attrName>ppt_x</p:attrName>
                                        </p:attrNameLst>
                                      </p:cBhvr>
                                      <p:tavLst>
                                        <p:tav tm="0">
                                          <p:val>
                                            <p:strVal val="0-#ppt_w/2"/>
                                          </p:val>
                                        </p:tav>
                                        <p:tav tm="100000">
                                          <p:val>
                                            <p:strVal val="#ppt_x"/>
                                          </p:val>
                                        </p:tav>
                                      </p:tavLst>
                                    </p:anim>
                                    <p:anim calcmode="lin" valueType="num">
                                      <p:cBhvr additive="base">
                                        <p:cTn id="22" dur="250" fill="hold"/>
                                        <p:tgtEl>
                                          <p:spTgt spid="19"/>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6" presetClass="emph" presetSubtype="0" repeatCount="2000" fill="hold" grpId="1" nodeType="afterEffect">
                                  <p:stCondLst>
                                    <p:cond delay="0"/>
                                  </p:stCondLst>
                                  <p:childTnLst>
                                    <p:animEffect transition="out" filter="fade">
                                      <p:cBhvr>
                                        <p:cTn id="25" dur="1000" tmFilter="0, 0; .2, .5; .8, .5; 1, 0"/>
                                        <p:tgtEl>
                                          <p:spTgt spid="19"/>
                                        </p:tgtEl>
                                      </p:cBhvr>
                                    </p:animEffect>
                                    <p:animScale>
                                      <p:cBhvr>
                                        <p:cTn id="26" dur="500" autoRev="1" fill="hold"/>
                                        <p:tgtEl>
                                          <p:spTgt spid="19"/>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arn(inVertical)">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P spid="18" grpId="0" animBg="1"/>
      <p:bldP spid="18" grpId="1" animBg="1"/>
      <p:bldP spid="19" grpId="0"/>
      <p:bldP spid="1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93BDF0-4B22-4A42-96E4-F62199CB00A9}" type="slidenum">
              <a:rPr lang="fr-FR" smtClean="0"/>
              <a:pPr/>
              <a:t>7</a:t>
            </a:fld>
            <a:endParaRPr lang="fr-FR" dirty="0"/>
          </a:p>
        </p:txBody>
      </p:sp>
      <p:sp>
        <p:nvSpPr>
          <p:cNvPr id="12" name="Oval 43"/>
          <p:cNvSpPr/>
          <p:nvPr/>
        </p:nvSpPr>
        <p:spPr>
          <a:xfrm>
            <a:off x="716877" y="77194"/>
            <a:ext cx="846725" cy="867624"/>
          </a:xfrm>
          <a:prstGeom prst="ellipse">
            <a:avLst/>
          </a:prstGeom>
          <a:solidFill>
            <a:srgbClr val="D4544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1</a:t>
            </a:r>
          </a:p>
        </p:txBody>
      </p:sp>
      <p:cxnSp>
        <p:nvCxnSpPr>
          <p:cNvPr id="13" name="Straight Connector 48"/>
          <p:cNvCxnSpPr/>
          <p:nvPr/>
        </p:nvCxnSpPr>
        <p:spPr>
          <a:xfrm flipH="1">
            <a:off x="0" y="624334"/>
            <a:ext cx="52759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49"/>
          <p:cNvCxnSpPr/>
          <p:nvPr/>
        </p:nvCxnSpPr>
        <p:spPr>
          <a:xfrm flipH="1">
            <a:off x="1824964" y="713530"/>
            <a:ext cx="1036703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Oval 71"/>
          <p:cNvSpPr/>
          <p:nvPr/>
        </p:nvSpPr>
        <p:spPr>
          <a:xfrm>
            <a:off x="10634746" y="117313"/>
            <a:ext cx="621381" cy="600187"/>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17" name="TextBox 20"/>
          <p:cNvSpPr txBox="1">
            <a:spLocks noChangeArrowheads="1"/>
          </p:cNvSpPr>
          <p:nvPr/>
        </p:nvSpPr>
        <p:spPr bwMode="auto">
          <a:xfrm>
            <a:off x="1785176" y="77194"/>
            <a:ext cx="660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r>
              <a:rPr lang="fr-FR" sz="2800" b="1" dirty="0">
                <a:solidFill>
                  <a:schemeClr val="bg2">
                    <a:lumMod val="25000"/>
                  </a:schemeClr>
                </a:solidFill>
                <a:latin typeface="Century Gothic" panose="020B0502020202020204" pitchFamily="34" charset="0"/>
              </a:rPr>
              <a:t>Contexte général du projet</a:t>
            </a:r>
          </a:p>
        </p:txBody>
      </p:sp>
      <p:sp>
        <p:nvSpPr>
          <p:cNvPr id="18" name="Oval 74"/>
          <p:cNvSpPr/>
          <p:nvPr/>
        </p:nvSpPr>
        <p:spPr>
          <a:xfrm>
            <a:off x="9810507" y="131428"/>
            <a:ext cx="580483" cy="594810"/>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19" name="TextBox 20"/>
          <p:cNvSpPr txBox="1">
            <a:spLocks noChangeArrowheads="1"/>
          </p:cNvSpPr>
          <p:nvPr/>
        </p:nvSpPr>
        <p:spPr bwMode="auto">
          <a:xfrm>
            <a:off x="2225041" y="838709"/>
            <a:ext cx="28041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18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Cadre général du projet</a:t>
            </a:r>
          </a:p>
        </p:txBody>
      </p:sp>
      <p:sp>
        <p:nvSpPr>
          <p:cNvPr id="16" name="Oval 71">
            <a:extLst>
              <a:ext uri="{FF2B5EF4-FFF2-40B4-BE49-F238E27FC236}">
                <a16:creationId xmlns="" xmlns:a16="http://schemas.microsoft.com/office/drawing/2014/main" id="{8F923861-53C9-3642-904C-0A3F609CAAF4}"/>
              </a:ext>
            </a:extLst>
          </p:cNvPr>
          <p:cNvSpPr/>
          <p:nvPr/>
        </p:nvSpPr>
        <p:spPr>
          <a:xfrm>
            <a:off x="11499883" y="126051"/>
            <a:ext cx="621381" cy="600187"/>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pic>
        <p:nvPicPr>
          <p:cNvPr id="6" name="Content Placeholder 5">
            <a:extLst>
              <a:ext uri="{FF2B5EF4-FFF2-40B4-BE49-F238E27FC236}">
                <a16:creationId xmlns="" xmlns:a16="http://schemas.microsoft.com/office/drawing/2014/main" id="{D7FC869F-265D-D445-A8BA-8B62B6D8E13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5176" y="2692306"/>
            <a:ext cx="7362035" cy="1434973"/>
          </a:xfrm>
        </p:spPr>
      </p:pic>
      <p:sp>
        <p:nvSpPr>
          <p:cNvPr id="7" name="TextBox 6">
            <a:extLst>
              <a:ext uri="{FF2B5EF4-FFF2-40B4-BE49-F238E27FC236}">
                <a16:creationId xmlns="" xmlns:a16="http://schemas.microsoft.com/office/drawing/2014/main" id="{035D24F0-63D6-6B44-9ED0-D52C76D9C005}"/>
              </a:ext>
            </a:extLst>
          </p:cNvPr>
          <p:cNvSpPr txBox="1"/>
          <p:nvPr/>
        </p:nvSpPr>
        <p:spPr>
          <a:xfrm>
            <a:off x="4506055" y="4595483"/>
            <a:ext cx="2502427" cy="738664"/>
          </a:xfrm>
          <a:prstGeom prst="rect">
            <a:avLst/>
          </a:prstGeom>
          <a:noFill/>
        </p:spPr>
        <p:txBody>
          <a:bodyPr wrap="square" rtlCol="0">
            <a:spAutoFit/>
          </a:bodyPr>
          <a:lstStyle/>
          <a:p>
            <a:r>
              <a:rPr lang="en-US" dirty="0"/>
              <a:t> </a:t>
            </a:r>
            <a:r>
              <a:rPr lang="en-US" sz="2400" b="1" dirty="0" err="1">
                <a:solidFill>
                  <a:schemeClr val="accent1">
                    <a:lumMod val="75000"/>
                  </a:schemeClr>
                </a:solidFill>
              </a:rPr>
              <a:t>Tous</a:t>
            </a:r>
            <a:r>
              <a:rPr lang="en-US" sz="2400" b="1" dirty="0">
                <a:solidFill>
                  <a:schemeClr val="accent1">
                    <a:lumMod val="75000"/>
                  </a:schemeClr>
                </a:solidFill>
              </a:rPr>
              <a:t> pour 1% </a:t>
            </a:r>
            <a:endParaRPr lang="en-US" b="1" dirty="0">
              <a:solidFill>
                <a:schemeClr val="accent1">
                  <a:lumMod val="75000"/>
                </a:schemeClr>
              </a:solidFill>
            </a:endParaRPr>
          </a:p>
          <a:p>
            <a:endParaRPr lang="en-US" dirty="0"/>
          </a:p>
        </p:txBody>
      </p:sp>
    </p:spTree>
    <p:extLst>
      <p:ext uri="{BB962C8B-B14F-4D97-AF65-F5344CB8AC3E}">
        <p14:creationId xmlns:p14="http://schemas.microsoft.com/office/powerpoint/2010/main" val="120114452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4.375E-6 1.38778E-17 L -0.73568 0.00116 " pathEditMode="relative" rAng="0" ptsTypes="AA">
                                      <p:cBhvr>
                                        <p:cTn id="6" dur="1000" fill="hold"/>
                                        <p:tgtEl>
                                          <p:spTgt spid="18"/>
                                        </p:tgtEl>
                                        <p:attrNameLst>
                                          <p:attrName>ppt_x</p:attrName>
                                          <p:attrName>ppt_y</p:attrName>
                                        </p:attrNameLst>
                                      </p:cBhvr>
                                      <p:rCtr x="-36784" y="46"/>
                                    </p:animMotion>
                                  </p:childTnLst>
                                </p:cTn>
                              </p:par>
                            </p:childTnLst>
                          </p:cTn>
                        </p:par>
                        <p:par>
                          <p:cTn id="7" fill="hold">
                            <p:stCondLst>
                              <p:cond delay="1000"/>
                            </p:stCondLst>
                            <p:childTnLst>
                              <p:par>
                                <p:cTn id="8" presetID="1" presetClass="exit" presetSubtype="0" fill="hold" grpId="1" nodeType="afterEffect">
                                  <p:stCondLst>
                                    <p:cond delay="0"/>
                                  </p:stCondLst>
                                  <p:childTnLst>
                                    <p:set>
                                      <p:cBhvr>
                                        <p:cTn id="9" dur="1" fill="hold">
                                          <p:stCondLst>
                                            <p:cond delay="249"/>
                                          </p:stCondLst>
                                        </p:cTn>
                                        <p:tgtEl>
                                          <p:spTgt spid="18"/>
                                        </p:tgtEl>
                                        <p:attrNameLst>
                                          <p:attrName>style.visibility</p:attrName>
                                        </p:attrNameLst>
                                      </p:cBhvr>
                                      <p:to>
                                        <p:strVal val="hidden"/>
                                      </p:to>
                                    </p:se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1750"/>
                            </p:stCondLst>
                            <p:childTnLst>
                              <p:par>
                                <p:cTn id="15" presetID="2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par>
                          <p:cTn id="18" fill="hold">
                            <p:stCondLst>
                              <p:cond delay="2250"/>
                            </p:stCondLst>
                            <p:childTnLst>
                              <p:par>
                                <p:cTn id="19" presetID="2" presetClass="entr" presetSubtype="8"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250" fill="hold"/>
                                        <p:tgtEl>
                                          <p:spTgt spid="19"/>
                                        </p:tgtEl>
                                        <p:attrNameLst>
                                          <p:attrName>ppt_x</p:attrName>
                                        </p:attrNameLst>
                                      </p:cBhvr>
                                      <p:tavLst>
                                        <p:tav tm="0">
                                          <p:val>
                                            <p:strVal val="0-#ppt_w/2"/>
                                          </p:val>
                                        </p:tav>
                                        <p:tav tm="100000">
                                          <p:val>
                                            <p:strVal val="#ppt_x"/>
                                          </p:val>
                                        </p:tav>
                                      </p:tavLst>
                                    </p:anim>
                                    <p:anim calcmode="lin" valueType="num">
                                      <p:cBhvr additive="base">
                                        <p:cTn id="22" dur="250" fill="hold"/>
                                        <p:tgtEl>
                                          <p:spTgt spid="19"/>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6" presetClass="emph" presetSubtype="0" repeatCount="2000" fill="hold" grpId="1" nodeType="afterEffect">
                                  <p:stCondLst>
                                    <p:cond delay="0"/>
                                  </p:stCondLst>
                                  <p:childTnLst>
                                    <p:animEffect transition="out" filter="fade">
                                      <p:cBhvr>
                                        <p:cTn id="25" dur="1000" tmFilter="0, 0; .2, .5; .8, .5; 1, 0"/>
                                        <p:tgtEl>
                                          <p:spTgt spid="19"/>
                                        </p:tgtEl>
                                      </p:cBhvr>
                                    </p:animEffect>
                                    <p:animScale>
                                      <p:cBhvr>
                                        <p:cTn id="26" dur="500" autoRev="1" fill="hold"/>
                                        <p:tgtEl>
                                          <p:spTgt spid="19"/>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arn(inVertical)">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circle(in)">
                                      <p:cBhvr>
                                        <p:cTn id="3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P spid="18" grpId="0" animBg="1"/>
      <p:bldP spid="18" grpId="1" animBg="1"/>
      <p:bldP spid="19" grpId="0"/>
      <p:bldP spid="19" grpId="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93BDF0-4B22-4A42-96E4-F62199CB00A9}" type="slidenum">
              <a:rPr lang="fr-FR" smtClean="0"/>
              <a:pPr/>
              <a:t>8</a:t>
            </a:fld>
            <a:endParaRPr lang="fr-FR" dirty="0"/>
          </a:p>
        </p:txBody>
      </p:sp>
      <p:sp>
        <p:nvSpPr>
          <p:cNvPr id="12" name="Oval 43"/>
          <p:cNvSpPr/>
          <p:nvPr/>
        </p:nvSpPr>
        <p:spPr>
          <a:xfrm>
            <a:off x="716877" y="77194"/>
            <a:ext cx="846725" cy="867624"/>
          </a:xfrm>
          <a:prstGeom prst="ellipse">
            <a:avLst/>
          </a:prstGeom>
          <a:solidFill>
            <a:srgbClr val="D4544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1</a:t>
            </a:r>
          </a:p>
        </p:txBody>
      </p:sp>
      <p:cxnSp>
        <p:nvCxnSpPr>
          <p:cNvPr id="13" name="Straight Connector 48"/>
          <p:cNvCxnSpPr/>
          <p:nvPr/>
        </p:nvCxnSpPr>
        <p:spPr>
          <a:xfrm flipH="1">
            <a:off x="0" y="624334"/>
            <a:ext cx="52759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49"/>
          <p:cNvCxnSpPr/>
          <p:nvPr/>
        </p:nvCxnSpPr>
        <p:spPr>
          <a:xfrm flipH="1">
            <a:off x="1824964" y="713530"/>
            <a:ext cx="1036703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Oval 71"/>
          <p:cNvSpPr/>
          <p:nvPr/>
        </p:nvSpPr>
        <p:spPr>
          <a:xfrm>
            <a:off x="10634746" y="117313"/>
            <a:ext cx="621381" cy="600187"/>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17" name="TextBox 20"/>
          <p:cNvSpPr txBox="1">
            <a:spLocks noChangeArrowheads="1"/>
          </p:cNvSpPr>
          <p:nvPr/>
        </p:nvSpPr>
        <p:spPr bwMode="auto">
          <a:xfrm>
            <a:off x="1785176" y="77194"/>
            <a:ext cx="660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r>
              <a:rPr lang="fr-FR" sz="2800" b="1" dirty="0">
                <a:solidFill>
                  <a:schemeClr val="bg2">
                    <a:lumMod val="25000"/>
                  </a:schemeClr>
                </a:solidFill>
                <a:latin typeface="Century Gothic" panose="020B0502020202020204" pitchFamily="34" charset="0"/>
              </a:rPr>
              <a:t>Contexte général du projet</a:t>
            </a:r>
          </a:p>
        </p:txBody>
      </p:sp>
      <p:sp>
        <p:nvSpPr>
          <p:cNvPr id="18" name="Oval 74"/>
          <p:cNvSpPr/>
          <p:nvPr/>
        </p:nvSpPr>
        <p:spPr>
          <a:xfrm>
            <a:off x="9810507" y="131428"/>
            <a:ext cx="580483" cy="594810"/>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19" name="TextBox 20"/>
          <p:cNvSpPr txBox="1">
            <a:spLocks noChangeArrowheads="1"/>
          </p:cNvSpPr>
          <p:nvPr/>
        </p:nvSpPr>
        <p:spPr bwMode="auto">
          <a:xfrm>
            <a:off x="2225041" y="838709"/>
            <a:ext cx="28041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18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Cadre général du projet</a:t>
            </a:r>
          </a:p>
        </p:txBody>
      </p:sp>
      <p:sp>
        <p:nvSpPr>
          <p:cNvPr id="16" name="Oval 71">
            <a:extLst>
              <a:ext uri="{FF2B5EF4-FFF2-40B4-BE49-F238E27FC236}">
                <a16:creationId xmlns="" xmlns:a16="http://schemas.microsoft.com/office/drawing/2014/main" id="{8F923861-53C9-3642-904C-0A3F609CAAF4}"/>
              </a:ext>
            </a:extLst>
          </p:cNvPr>
          <p:cNvSpPr/>
          <p:nvPr/>
        </p:nvSpPr>
        <p:spPr>
          <a:xfrm>
            <a:off x="11499883" y="126051"/>
            <a:ext cx="621381" cy="600187"/>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pic>
        <p:nvPicPr>
          <p:cNvPr id="6" name="Content Placeholder 5">
            <a:extLst>
              <a:ext uri="{FF2B5EF4-FFF2-40B4-BE49-F238E27FC236}">
                <a16:creationId xmlns="" xmlns:a16="http://schemas.microsoft.com/office/drawing/2014/main" id="{F3831CF1-AEBD-8246-AA85-918CF626B2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5041" y="1465358"/>
            <a:ext cx="3640265" cy="4706605"/>
          </a:xfrm>
        </p:spPr>
      </p:pic>
      <p:sp>
        <p:nvSpPr>
          <p:cNvPr id="7" name="Rectangle 6">
            <a:extLst>
              <a:ext uri="{FF2B5EF4-FFF2-40B4-BE49-F238E27FC236}">
                <a16:creationId xmlns="" xmlns:a16="http://schemas.microsoft.com/office/drawing/2014/main" id="{67873C65-83BC-5147-B766-E944FFC59E23}"/>
              </a:ext>
            </a:extLst>
          </p:cNvPr>
          <p:cNvSpPr/>
          <p:nvPr/>
        </p:nvSpPr>
        <p:spPr>
          <a:xfrm>
            <a:off x="3237400" y="3804914"/>
            <a:ext cx="222976" cy="3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 xmlns:a16="http://schemas.microsoft.com/office/drawing/2014/main" id="{18A27296-E89E-5944-80E9-49CCA24232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2104" y="1437865"/>
            <a:ext cx="3156065" cy="4734098"/>
          </a:xfrm>
          <a:prstGeom prst="rect">
            <a:avLst/>
          </a:prstGeom>
        </p:spPr>
      </p:pic>
    </p:spTree>
    <p:extLst>
      <p:ext uri="{BB962C8B-B14F-4D97-AF65-F5344CB8AC3E}">
        <p14:creationId xmlns:p14="http://schemas.microsoft.com/office/powerpoint/2010/main" val="143527507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4.375E-6 1.38778E-17 L -0.73568 0.00116 " pathEditMode="relative" rAng="0" ptsTypes="AA">
                                      <p:cBhvr>
                                        <p:cTn id="6" dur="1000" fill="hold"/>
                                        <p:tgtEl>
                                          <p:spTgt spid="18"/>
                                        </p:tgtEl>
                                        <p:attrNameLst>
                                          <p:attrName>ppt_x</p:attrName>
                                          <p:attrName>ppt_y</p:attrName>
                                        </p:attrNameLst>
                                      </p:cBhvr>
                                      <p:rCtr x="-36784" y="46"/>
                                    </p:animMotion>
                                  </p:childTnLst>
                                </p:cTn>
                              </p:par>
                            </p:childTnLst>
                          </p:cTn>
                        </p:par>
                        <p:par>
                          <p:cTn id="7" fill="hold">
                            <p:stCondLst>
                              <p:cond delay="1000"/>
                            </p:stCondLst>
                            <p:childTnLst>
                              <p:par>
                                <p:cTn id="8" presetID="1" presetClass="exit" presetSubtype="0" fill="hold" grpId="1" nodeType="afterEffect">
                                  <p:stCondLst>
                                    <p:cond delay="0"/>
                                  </p:stCondLst>
                                  <p:childTnLst>
                                    <p:set>
                                      <p:cBhvr>
                                        <p:cTn id="9" dur="1" fill="hold">
                                          <p:stCondLst>
                                            <p:cond delay="249"/>
                                          </p:stCondLst>
                                        </p:cTn>
                                        <p:tgtEl>
                                          <p:spTgt spid="18"/>
                                        </p:tgtEl>
                                        <p:attrNameLst>
                                          <p:attrName>style.visibility</p:attrName>
                                        </p:attrNameLst>
                                      </p:cBhvr>
                                      <p:to>
                                        <p:strVal val="hidden"/>
                                      </p:to>
                                    </p:se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1750"/>
                            </p:stCondLst>
                            <p:childTnLst>
                              <p:par>
                                <p:cTn id="15" presetID="2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par>
                          <p:cTn id="18" fill="hold">
                            <p:stCondLst>
                              <p:cond delay="2250"/>
                            </p:stCondLst>
                            <p:childTnLst>
                              <p:par>
                                <p:cTn id="19" presetID="2" presetClass="entr" presetSubtype="8"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250" fill="hold"/>
                                        <p:tgtEl>
                                          <p:spTgt spid="19"/>
                                        </p:tgtEl>
                                        <p:attrNameLst>
                                          <p:attrName>ppt_x</p:attrName>
                                        </p:attrNameLst>
                                      </p:cBhvr>
                                      <p:tavLst>
                                        <p:tav tm="0">
                                          <p:val>
                                            <p:strVal val="0-#ppt_w/2"/>
                                          </p:val>
                                        </p:tav>
                                        <p:tav tm="100000">
                                          <p:val>
                                            <p:strVal val="#ppt_x"/>
                                          </p:val>
                                        </p:tav>
                                      </p:tavLst>
                                    </p:anim>
                                    <p:anim calcmode="lin" valueType="num">
                                      <p:cBhvr additive="base">
                                        <p:cTn id="22" dur="250" fill="hold"/>
                                        <p:tgtEl>
                                          <p:spTgt spid="19"/>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6" presetClass="emph" presetSubtype="0" repeatCount="2000" fill="hold" grpId="1" nodeType="afterEffect">
                                  <p:stCondLst>
                                    <p:cond delay="0"/>
                                  </p:stCondLst>
                                  <p:childTnLst>
                                    <p:animEffect transition="out" filter="fade">
                                      <p:cBhvr>
                                        <p:cTn id="25" dur="1000" tmFilter="0, 0; .2, .5; .8, .5; 1, 0"/>
                                        <p:tgtEl>
                                          <p:spTgt spid="19"/>
                                        </p:tgtEl>
                                      </p:cBhvr>
                                    </p:animEffect>
                                    <p:animScale>
                                      <p:cBhvr>
                                        <p:cTn id="26" dur="500" autoRev="1" fill="hold"/>
                                        <p:tgtEl>
                                          <p:spTgt spid="19"/>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arn(inVertical)">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inVertical)">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P spid="18" grpId="0" animBg="1"/>
      <p:bldP spid="18" grpId="1" animBg="1"/>
      <p:bldP spid="19" grpId="0"/>
      <p:bldP spid="1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93BDF0-4B22-4A42-96E4-F62199CB00A9}" type="slidenum">
              <a:rPr lang="fr-FR" smtClean="0"/>
              <a:pPr/>
              <a:t>9</a:t>
            </a:fld>
            <a:endParaRPr lang="fr-FR" dirty="0"/>
          </a:p>
        </p:txBody>
      </p:sp>
      <p:sp>
        <p:nvSpPr>
          <p:cNvPr id="12" name="Oval 43"/>
          <p:cNvSpPr/>
          <p:nvPr/>
        </p:nvSpPr>
        <p:spPr>
          <a:xfrm>
            <a:off x="716877" y="77194"/>
            <a:ext cx="846725" cy="867624"/>
          </a:xfrm>
          <a:prstGeom prst="ellipse">
            <a:avLst/>
          </a:prstGeom>
          <a:solidFill>
            <a:srgbClr val="D4544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1</a:t>
            </a:r>
          </a:p>
        </p:txBody>
      </p:sp>
      <p:cxnSp>
        <p:nvCxnSpPr>
          <p:cNvPr id="13" name="Straight Connector 48"/>
          <p:cNvCxnSpPr/>
          <p:nvPr/>
        </p:nvCxnSpPr>
        <p:spPr>
          <a:xfrm flipH="1">
            <a:off x="0" y="624334"/>
            <a:ext cx="52759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49"/>
          <p:cNvCxnSpPr/>
          <p:nvPr/>
        </p:nvCxnSpPr>
        <p:spPr>
          <a:xfrm flipH="1">
            <a:off x="1824964" y="713530"/>
            <a:ext cx="1036703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Oval 71"/>
          <p:cNvSpPr/>
          <p:nvPr/>
        </p:nvSpPr>
        <p:spPr>
          <a:xfrm>
            <a:off x="10634746" y="117313"/>
            <a:ext cx="621381" cy="600187"/>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2</a:t>
            </a:r>
          </a:p>
        </p:txBody>
      </p:sp>
      <p:sp>
        <p:nvSpPr>
          <p:cNvPr id="17" name="TextBox 20"/>
          <p:cNvSpPr txBox="1">
            <a:spLocks noChangeArrowheads="1"/>
          </p:cNvSpPr>
          <p:nvPr/>
        </p:nvSpPr>
        <p:spPr bwMode="auto">
          <a:xfrm>
            <a:off x="1785176" y="77194"/>
            <a:ext cx="660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r>
              <a:rPr lang="fr-FR" sz="2800" b="1" dirty="0">
                <a:solidFill>
                  <a:schemeClr val="bg2">
                    <a:lumMod val="25000"/>
                  </a:schemeClr>
                </a:solidFill>
                <a:latin typeface="Century Gothic" panose="020B0502020202020204" pitchFamily="34" charset="0"/>
              </a:rPr>
              <a:t>Contexte général du projet</a:t>
            </a:r>
          </a:p>
        </p:txBody>
      </p:sp>
      <p:sp>
        <p:nvSpPr>
          <p:cNvPr id="18" name="Oval 74"/>
          <p:cNvSpPr/>
          <p:nvPr/>
        </p:nvSpPr>
        <p:spPr>
          <a:xfrm>
            <a:off x="9810507" y="131428"/>
            <a:ext cx="580483" cy="594810"/>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1</a:t>
            </a:r>
          </a:p>
        </p:txBody>
      </p:sp>
      <p:sp>
        <p:nvSpPr>
          <p:cNvPr id="19" name="TextBox 20"/>
          <p:cNvSpPr txBox="1">
            <a:spLocks noChangeArrowheads="1"/>
          </p:cNvSpPr>
          <p:nvPr/>
        </p:nvSpPr>
        <p:spPr bwMode="auto">
          <a:xfrm>
            <a:off x="2225041" y="838709"/>
            <a:ext cx="28041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1800" b="1" cap="small" dirty="0">
                <a:solidFill>
                  <a:srgbClr val="FF0000"/>
                </a:solidFill>
                <a:latin typeface="Microsoft New Tai Lue" panose="020B0502040204020203" pitchFamily="34" charset="0"/>
                <a:ea typeface="Verdana" panose="020B0604030504040204" pitchFamily="34" charset="0"/>
                <a:cs typeface="Microsoft New Tai Lue" panose="020B0502040204020203" pitchFamily="34" charset="0"/>
              </a:rPr>
              <a:t>Cadre général du projet</a:t>
            </a:r>
          </a:p>
        </p:txBody>
      </p:sp>
      <p:sp>
        <p:nvSpPr>
          <p:cNvPr id="16" name="Oval 71">
            <a:extLst>
              <a:ext uri="{FF2B5EF4-FFF2-40B4-BE49-F238E27FC236}">
                <a16:creationId xmlns="" xmlns:a16="http://schemas.microsoft.com/office/drawing/2014/main" id="{8F923861-53C9-3642-904C-0A3F609CAAF4}"/>
              </a:ext>
            </a:extLst>
          </p:cNvPr>
          <p:cNvSpPr/>
          <p:nvPr/>
        </p:nvSpPr>
        <p:spPr>
          <a:xfrm>
            <a:off x="11499883" y="126051"/>
            <a:ext cx="621381" cy="600187"/>
          </a:xfrm>
          <a:prstGeom prst="ellipse">
            <a:avLst/>
          </a:prstGeom>
          <a:solidFill>
            <a:schemeClr val="bg2">
              <a:lumMod val="50000"/>
            </a:schemeClr>
          </a:solidFill>
        </p:spPr>
        <p:txBody>
          <a:bodyPr wrap="none" lIns="0" tIns="0" rIns="0" bIns="0" rtlCol="0" anchor="ctr">
            <a:noAutofit/>
          </a:bodyPr>
          <a:lstStyle/>
          <a:p>
            <a:pPr algn="ctr"/>
            <a:r>
              <a:rPr lang="fr-FR" sz="1350" b="1" dirty="0">
                <a:solidFill>
                  <a:prstClr val="white">
                    <a:lumMod val="85000"/>
                  </a:prstClr>
                </a:solidFill>
                <a:latin typeface="Verdana" panose="020B0604030504040204" pitchFamily="34" charset="0"/>
                <a:ea typeface="Verdana" panose="020B0604030504040204" pitchFamily="34" charset="0"/>
                <a:cs typeface="Verdana" panose="020B0604030504040204" pitchFamily="34" charset="0"/>
              </a:rPr>
              <a:t>3</a:t>
            </a:r>
          </a:p>
        </p:txBody>
      </p:sp>
      <p:pic>
        <p:nvPicPr>
          <p:cNvPr id="9" name="Content Placeholder 8">
            <a:extLst>
              <a:ext uri="{FF2B5EF4-FFF2-40B4-BE49-F238E27FC236}">
                <a16:creationId xmlns="" xmlns:a16="http://schemas.microsoft.com/office/drawing/2014/main" id="{1EFF7D4F-B2CA-004B-84BB-33CCB9A2076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04323" y="2167128"/>
            <a:ext cx="2804159" cy="2523743"/>
          </a:xfrm>
        </p:spPr>
      </p:pic>
      <p:sp>
        <p:nvSpPr>
          <p:cNvPr id="10" name="TextBox 9">
            <a:extLst>
              <a:ext uri="{FF2B5EF4-FFF2-40B4-BE49-F238E27FC236}">
                <a16:creationId xmlns="" xmlns:a16="http://schemas.microsoft.com/office/drawing/2014/main" id="{FA2DF5E4-0B1A-9A49-84E8-104D184E8129}"/>
              </a:ext>
            </a:extLst>
          </p:cNvPr>
          <p:cNvSpPr txBox="1"/>
          <p:nvPr/>
        </p:nvSpPr>
        <p:spPr>
          <a:xfrm>
            <a:off x="7354303" y="4106096"/>
            <a:ext cx="3036687" cy="584775"/>
          </a:xfrm>
          <a:prstGeom prst="rect">
            <a:avLst/>
          </a:prstGeom>
          <a:noFill/>
        </p:spPr>
        <p:txBody>
          <a:bodyPr wrap="square" rtlCol="0">
            <a:spAutoFit/>
          </a:bodyPr>
          <a:lstStyle/>
          <a:p>
            <a:r>
              <a:rPr lang="en-US" sz="3200" b="1" dirty="0"/>
              <a:t>Gift of blood</a:t>
            </a:r>
          </a:p>
        </p:txBody>
      </p:sp>
    </p:spTree>
    <p:extLst>
      <p:ext uri="{BB962C8B-B14F-4D97-AF65-F5344CB8AC3E}">
        <p14:creationId xmlns:p14="http://schemas.microsoft.com/office/powerpoint/2010/main" val="243880658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4.375E-6 1.38778E-17 L -0.73568 0.00116 " pathEditMode="relative" rAng="0" ptsTypes="AA">
                                      <p:cBhvr>
                                        <p:cTn id="6" dur="1000" fill="hold"/>
                                        <p:tgtEl>
                                          <p:spTgt spid="18"/>
                                        </p:tgtEl>
                                        <p:attrNameLst>
                                          <p:attrName>ppt_x</p:attrName>
                                          <p:attrName>ppt_y</p:attrName>
                                        </p:attrNameLst>
                                      </p:cBhvr>
                                      <p:rCtr x="-36784" y="46"/>
                                    </p:animMotion>
                                  </p:childTnLst>
                                </p:cTn>
                              </p:par>
                            </p:childTnLst>
                          </p:cTn>
                        </p:par>
                        <p:par>
                          <p:cTn id="7" fill="hold">
                            <p:stCondLst>
                              <p:cond delay="1000"/>
                            </p:stCondLst>
                            <p:childTnLst>
                              <p:par>
                                <p:cTn id="8" presetID="1" presetClass="exit" presetSubtype="0" fill="hold" grpId="1" nodeType="afterEffect">
                                  <p:stCondLst>
                                    <p:cond delay="0"/>
                                  </p:stCondLst>
                                  <p:childTnLst>
                                    <p:set>
                                      <p:cBhvr>
                                        <p:cTn id="9" dur="1" fill="hold">
                                          <p:stCondLst>
                                            <p:cond delay="249"/>
                                          </p:stCondLst>
                                        </p:cTn>
                                        <p:tgtEl>
                                          <p:spTgt spid="18"/>
                                        </p:tgtEl>
                                        <p:attrNameLst>
                                          <p:attrName>style.visibility</p:attrName>
                                        </p:attrNameLst>
                                      </p:cBhvr>
                                      <p:to>
                                        <p:strVal val="hidden"/>
                                      </p:to>
                                    </p:se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1750"/>
                            </p:stCondLst>
                            <p:childTnLst>
                              <p:par>
                                <p:cTn id="15" presetID="2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par>
                          <p:cTn id="18" fill="hold">
                            <p:stCondLst>
                              <p:cond delay="2250"/>
                            </p:stCondLst>
                            <p:childTnLst>
                              <p:par>
                                <p:cTn id="19" presetID="2" presetClass="entr" presetSubtype="8"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250" fill="hold"/>
                                        <p:tgtEl>
                                          <p:spTgt spid="19"/>
                                        </p:tgtEl>
                                        <p:attrNameLst>
                                          <p:attrName>ppt_x</p:attrName>
                                        </p:attrNameLst>
                                      </p:cBhvr>
                                      <p:tavLst>
                                        <p:tav tm="0">
                                          <p:val>
                                            <p:strVal val="0-#ppt_w/2"/>
                                          </p:val>
                                        </p:tav>
                                        <p:tav tm="100000">
                                          <p:val>
                                            <p:strVal val="#ppt_x"/>
                                          </p:val>
                                        </p:tav>
                                      </p:tavLst>
                                    </p:anim>
                                    <p:anim calcmode="lin" valueType="num">
                                      <p:cBhvr additive="base">
                                        <p:cTn id="22" dur="250" fill="hold"/>
                                        <p:tgtEl>
                                          <p:spTgt spid="19"/>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6" presetClass="emph" presetSubtype="0" repeatCount="2000" fill="hold" grpId="1" nodeType="afterEffect">
                                  <p:stCondLst>
                                    <p:cond delay="0"/>
                                  </p:stCondLst>
                                  <p:childTnLst>
                                    <p:animEffect transition="out" filter="fade">
                                      <p:cBhvr>
                                        <p:cTn id="25" dur="1000" tmFilter="0, 0; .2, .5; .8, .5; 1, 0"/>
                                        <p:tgtEl>
                                          <p:spTgt spid="19"/>
                                        </p:tgtEl>
                                      </p:cBhvr>
                                    </p:animEffect>
                                    <p:animScale>
                                      <p:cBhvr>
                                        <p:cTn id="26" dur="500" autoRev="1" fill="hold"/>
                                        <p:tgtEl>
                                          <p:spTgt spid="19"/>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580">
                                          <p:stCondLst>
                                            <p:cond delay="0"/>
                                          </p:stCondLst>
                                        </p:cTn>
                                        <p:tgtEl>
                                          <p:spTgt spid="9"/>
                                        </p:tgtEl>
                                      </p:cBhvr>
                                    </p:animEffect>
                                    <p:anim calcmode="lin" valueType="num">
                                      <p:cBhvr>
                                        <p:cTn id="3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7" dur="26">
                                          <p:stCondLst>
                                            <p:cond delay="650"/>
                                          </p:stCondLst>
                                        </p:cTn>
                                        <p:tgtEl>
                                          <p:spTgt spid="9"/>
                                        </p:tgtEl>
                                      </p:cBhvr>
                                      <p:to x="100000" y="60000"/>
                                    </p:animScale>
                                    <p:animScale>
                                      <p:cBhvr>
                                        <p:cTn id="38" dur="166" decel="50000">
                                          <p:stCondLst>
                                            <p:cond delay="676"/>
                                          </p:stCondLst>
                                        </p:cTn>
                                        <p:tgtEl>
                                          <p:spTgt spid="9"/>
                                        </p:tgtEl>
                                      </p:cBhvr>
                                      <p:to x="100000" y="100000"/>
                                    </p:animScale>
                                    <p:animScale>
                                      <p:cBhvr>
                                        <p:cTn id="39" dur="26">
                                          <p:stCondLst>
                                            <p:cond delay="1312"/>
                                          </p:stCondLst>
                                        </p:cTn>
                                        <p:tgtEl>
                                          <p:spTgt spid="9"/>
                                        </p:tgtEl>
                                      </p:cBhvr>
                                      <p:to x="100000" y="80000"/>
                                    </p:animScale>
                                    <p:animScale>
                                      <p:cBhvr>
                                        <p:cTn id="40" dur="166" decel="50000">
                                          <p:stCondLst>
                                            <p:cond delay="1338"/>
                                          </p:stCondLst>
                                        </p:cTn>
                                        <p:tgtEl>
                                          <p:spTgt spid="9"/>
                                        </p:tgtEl>
                                      </p:cBhvr>
                                      <p:to x="100000" y="100000"/>
                                    </p:animScale>
                                    <p:animScale>
                                      <p:cBhvr>
                                        <p:cTn id="41" dur="26">
                                          <p:stCondLst>
                                            <p:cond delay="1642"/>
                                          </p:stCondLst>
                                        </p:cTn>
                                        <p:tgtEl>
                                          <p:spTgt spid="9"/>
                                        </p:tgtEl>
                                      </p:cBhvr>
                                      <p:to x="100000" y="90000"/>
                                    </p:animScale>
                                    <p:animScale>
                                      <p:cBhvr>
                                        <p:cTn id="42" dur="166" decel="50000">
                                          <p:stCondLst>
                                            <p:cond delay="1668"/>
                                          </p:stCondLst>
                                        </p:cTn>
                                        <p:tgtEl>
                                          <p:spTgt spid="9"/>
                                        </p:tgtEl>
                                      </p:cBhvr>
                                      <p:to x="100000" y="100000"/>
                                    </p:animScale>
                                    <p:animScale>
                                      <p:cBhvr>
                                        <p:cTn id="43" dur="26">
                                          <p:stCondLst>
                                            <p:cond delay="1808"/>
                                          </p:stCondLst>
                                        </p:cTn>
                                        <p:tgtEl>
                                          <p:spTgt spid="9"/>
                                        </p:tgtEl>
                                      </p:cBhvr>
                                      <p:to x="100000" y="95000"/>
                                    </p:animScale>
                                    <p:animScale>
                                      <p:cBhvr>
                                        <p:cTn id="44" dur="166" decel="50000">
                                          <p:stCondLst>
                                            <p:cond delay="1834"/>
                                          </p:stCondLst>
                                        </p:cTn>
                                        <p:tgtEl>
                                          <p:spTgt spid="9"/>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anim calcmode="lin" valueType="num">
                                      <p:cBhvr>
                                        <p:cTn id="50" dur="1000" fill="hold"/>
                                        <p:tgtEl>
                                          <p:spTgt spid="10"/>
                                        </p:tgtEl>
                                        <p:attrNameLst>
                                          <p:attrName>ppt_x</p:attrName>
                                        </p:attrNameLst>
                                      </p:cBhvr>
                                      <p:tavLst>
                                        <p:tav tm="0">
                                          <p:val>
                                            <p:strVal val="#ppt_x"/>
                                          </p:val>
                                        </p:tav>
                                        <p:tav tm="100000">
                                          <p:val>
                                            <p:strVal val="#ppt_x"/>
                                          </p:val>
                                        </p:tav>
                                      </p:tavLst>
                                    </p:anim>
                                    <p:anim calcmode="lin" valueType="num">
                                      <p:cBhvr>
                                        <p:cTn id="5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P spid="18" grpId="0" animBg="1"/>
      <p:bldP spid="18" grpId="1" animBg="1"/>
      <p:bldP spid="19" grpId="0"/>
      <p:bldP spid="19" grpId="1"/>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D746D783765C04CAF073EC81C805CE4" ma:contentTypeVersion="2" ma:contentTypeDescription="Crée un document." ma:contentTypeScope="" ma:versionID="7fafb67c5dbc943807bb42ad62b940fa">
  <xsd:schema xmlns:xsd="http://www.w3.org/2001/XMLSchema" xmlns:xs="http://www.w3.org/2001/XMLSchema" xmlns:p="http://schemas.microsoft.com/office/2006/metadata/properties" xmlns:ns3="895eae17-4f32-410a-b2a2-a6c664ef18b8" targetNamespace="http://schemas.microsoft.com/office/2006/metadata/properties" ma:root="true" ma:fieldsID="0ce34140e490015960a14f09974461e1" ns3:_="">
    <xsd:import namespace="895eae17-4f32-410a-b2a2-a6c664ef18b8"/>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5eae17-4f32-410a-b2a2-a6c664ef18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4C04301-6A9F-4D7E-A622-23862400455A}">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895eae17-4f32-410a-b2a2-a6c664ef18b8"/>
    <ds:schemaRef ds:uri="http://www.w3.org/XML/1998/namespace"/>
  </ds:schemaRefs>
</ds:datastoreItem>
</file>

<file path=customXml/itemProps2.xml><?xml version="1.0" encoding="utf-8"?>
<ds:datastoreItem xmlns:ds="http://schemas.openxmlformats.org/officeDocument/2006/customXml" ds:itemID="{35FC07C4-C83E-4723-9C2F-51082ED45A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5eae17-4f32-410a-b2a2-a6c664ef18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6C0231-F003-4B4A-9243-4BE47D20907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442</TotalTime>
  <Words>1987</Words>
  <Application>Microsoft Office PowerPoint</Application>
  <PresentationFormat>Personnalisé</PresentationFormat>
  <Paragraphs>384</Paragraphs>
  <Slides>38</Slides>
  <Notes>28</Notes>
  <HiddenSlides>0</HiddenSlides>
  <MMClips>0</MMClips>
  <ScaleCrop>false</ScaleCrop>
  <HeadingPairs>
    <vt:vector size="4" baseType="variant">
      <vt:variant>
        <vt:lpstr>Thème</vt:lpstr>
      </vt:variant>
      <vt:variant>
        <vt:i4>1</vt:i4>
      </vt:variant>
      <vt:variant>
        <vt:lpstr>Titres des diapositives</vt:lpstr>
      </vt:variant>
      <vt:variant>
        <vt:i4>38</vt:i4>
      </vt:variant>
    </vt:vector>
  </HeadingPairs>
  <TitlesOfParts>
    <vt:vector size="39" baseType="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zouhir taouil</dc:creator>
  <cp:lastModifiedBy>Hp</cp:lastModifiedBy>
  <cp:revision>35</cp:revision>
  <dcterms:created xsi:type="dcterms:W3CDTF">2020-02-08T08:41:07Z</dcterms:created>
  <dcterms:modified xsi:type="dcterms:W3CDTF">2020-09-18T20:35:04Z</dcterms:modified>
</cp:coreProperties>
</file>